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6"/>
  </p:notesMasterIdLst>
  <p:sldIdLst>
    <p:sldId id="302" r:id="rId2"/>
    <p:sldId id="354" r:id="rId3"/>
    <p:sldId id="257" r:id="rId4"/>
    <p:sldId id="281" r:id="rId5"/>
    <p:sldId id="280" r:id="rId6"/>
    <p:sldId id="352" r:id="rId7"/>
    <p:sldId id="351" r:id="rId8"/>
    <p:sldId id="284" r:id="rId9"/>
    <p:sldId id="353" r:id="rId10"/>
    <p:sldId id="346" r:id="rId11"/>
    <p:sldId id="300" r:id="rId12"/>
    <p:sldId id="301" r:id="rId13"/>
    <p:sldId id="359" r:id="rId14"/>
    <p:sldId id="386" r:id="rId15"/>
    <p:sldId id="369" r:id="rId16"/>
    <p:sldId id="370" r:id="rId17"/>
    <p:sldId id="376" r:id="rId18"/>
    <p:sldId id="317" r:id="rId19"/>
    <p:sldId id="391" r:id="rId20"/>
    <p:sldId id="392" r:id="rId21"/>
    <p:sldId id="373" r:id="rId22"/>
    <p:sldId id="372" r:id="rId23"/>
    <p:sldId id="360" r:id="rId24"/>
    <p:sldId id="377" r:id="rId25"/>
    <p:sldId id="361" r:id="rId26"/>
    <p:sldId id="362" r:id="rId27"/>
    <p:sldId id="394" r:id="rId28"/>
    <p:sldId id="363" r:id="rId29"/>
    <p:sldId id="335" r:id="rId30"/>
    <p:sldId id="382" r:id="rId31"/>
    <p:sldId id="381" r:id="rId32"/>
    <p:sldId id="332" r:id="rId33"/>
    <p:sldId id="375" r:id="rId34"/>
    <p:sldId id="389" r:id="rId35"/>
    <p:sldId id="379" r:id="rId36"/>
    <p:sldId id="380" r:id="rId37"/>
    <p:sldId id="367" r:id="rId38"/>
    <p:sldId id="384" r:id="rId39"/>
    <p:sldId id="368" r:id="rId40"/>
    <p:sldId id="385" r:id="rId41"/>
    <p:sldId id="306" r:id="rId42"/>
    <p:sldId id="393" r:id="rId43"/>
    <p:sldId id="287" r:id="rId44"/>
    <p:sldId id="390" r:id="rId4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700"/>
    <a:srgbClr val="FF2600"/>
    <a:srgbClr val="71D0FA"/>
    <a:srgbClr val="AB7942"/>
    <a:srgbClr val="623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53" autoAdjust="0"/>
    <p:restoredTop sz="94760"/>
  </p:normalViewPr>
  <p:slideViewPr>
    <p:cSldViewPr snapToGrid="0">
      <p:cViewPr>
        <p:scale>
          <a:sx n="92" d="100"/>
          <a:sy n="92" d="100"/>
        </p:scale>
        <p:origin x="336" y="6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al__ma_Sayfas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Kitap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efeecevit\Desktop\Bas&#807;kent\4.%20s&#305;n&#305;f%201.%20do&#776;nem\bitirme\2.%20do&#776;nem%20vize%20sunum\Kitap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efeecevit\Desktop\Bas&#807;kent\4.%20s&#305;n&#305;f%201.%20do&#776;nem\bitirme\2.%20do&#776;nem%20vize%20sunum\Kitap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efeecevit\Desktop\Bas&#807;kent\4.%20s&#305;n&#305;f%201.%20do&#776;nem\bitirme\2.%20do&#776;nem%20vize%20sunum\Kitap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tr-TR"/>
              <a:t>AHP</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tr-TR"/>
        </a:p>
      </c:txPr>
    </c:title>
    <c:autoTitleDeleted val="0"/>
    <c:plotArea>
      <c:layout/>
      <c:barChart>
        <c:barDir val="col"/>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numRef>
              <c:f>Sayfa1!$F$3:$F$13</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Sayfa1!$G$3:$G$13</c:f>
              <c:numCache>
                <c:formatCode>General</c:formatCode>
                <c:ptCount val="11"/>
                <c:pt idx="0">
                  <c:v>1754</c:v>
                </c:pt>
                <c:pt idx="1">
                  <c:v>2023</c:v>
                </c:pt>
                <c:pt idx="2">
                  <c:v>2155</c:v>
                </c:pt>
                <c:pt idx="3">
                  <c:v>2652</c:v>
                </c:pt>
                <c:pt idx="4">
                  <c:v>3062</c:v>
                </c:pt>
                <c:pt idx="5">
                  <c:v>3647</c:v>
                </c:pt>
                <c:pt idx="6">
                  <c:v>4044</c:v>
                </c:pt>
                <c:pt idx="7">
                  <c:v>4245</c:v>
                </c:pt>
                <c:pt idx="8">
                  <c:v>4460</c:v>
                </c:pt>
                <c:pt idx="9">
                  <c:v>4853</c:v>
                </c:pt>
                <c:pt idx="10">
                  <c:v>1507</c:v>
                </c:pt>
              </c:numCache>
            </c:numRef>
          </c:val>
          <c:extLst>
            <c:ext xmlns:c16="http://schemas.microsoft.com/office/drawing/2014/chart" uri="{C3380CC4-5D6E-409C-BE32-E72D297353CC}">
              <c16:uniqueId val="{00000000-952D-3849-9F55-F963CA9809AD}"/>
            </c:ext>
          </c:extLst>
        </c:ser>
        <c:dLbls>
          <c:showLegendKey val="0"/>
          <c:showVal val="0"/>
          <c:showCatName val="0"/>
          <c:showSerName val="0"/>
          <c:showPercent val="0"/>
          <c:showBubbleSize val="0"/>
        </c:dLbls>
        <c:gapWidth val="100"/>
        <c:overlap val="-24"/>
        <c:axId val="644068640"/>
        <c:axId val="2070529104"/>
      </c:barChart>
      <c:catAx>
        <c:axId val="64406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tr-TR"/>
          </a:p>
        </c:txPr>
        <c:crossAx val="2070529104"/>
        <c:crosses val="autoZero"/>
        <c:auto val="1"/>
        <c:lblAlgn val="ctr"/>
        <c:lblOffset val="100"/>
        <c:noMultiLvlLbl val="0"/>
      </c:catAx>
      <c:valAx>
        <c:axId val="207052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tr-TR"/>
          </a:p>
        </c:txPr>
        <c:crossAx val="644068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tr-TR"/>
              <a:t>EOQ</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tr-TR"/>
        </a:p>
      </c:txPr>
    </c:title>
    <c:autoTitleDeleted val="0"/>
    <c:plotArea>
      <c:layout/>
      <c:barChart>
        <c:barDir val="col"/>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numRef>
              <c:f>Sayfa1!$W$6:$W$16</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Sayfa1!$X$6:$X$16</c:f>
              <c:numCache>
                <c:formatCode>General</c:formatCode>
                <c:ptCount val="11"/>
                <c:pt idx="0">
                  <c:v>129</c:v>
                </c:pt>
                <c:pt idx="1">
                  <c:v>98</c:v>
                </c:pt>
                <c:pt idx="2">
                  <c:v>99</c:v>
                </c:pt>
                <c:pt idx="3">
                  <c:v>102</c:v>
                </c:pt>
                <c:pt idx="4">
                  <c:v>128</c:v>
                </c:pt>
                <c:pt idx="5">
                  <c:v>122</c:v>
                </c:pt>
                <c:pt idx="6">
                  <c:v>131</c:v>
                </c:pt>
                <c:pt idx="7">
                  <c:v>137</c:v>
                </c:pt>
                <c:pt idx="8">
                  <c:v>118</c:v>
                </c:pt>
                <c:pt idx="9">
                  <c:v>115</c:v>
                </c:pt>
                <c:pt idx="10">
                  <c:v>19</c:v>
                </c:pt>
              </c:numCache>
            </c:numRef>
          </c:val>
          <c:extLst>
            <c:ext xmlns:c16="http://schemas.microsoft.com/office/drawing/2014/chart" uri="{C3380CC4-5D6E-409C-BE32-E72D297353CC}">
              <c16:uniqueId val="{00000000-BBAB-1F4E-9DD1-61B65C9A3FB5}"/>
            </c:ext>
          </c:extLst>
        </c:ser>
        <c:dLbls>
          <c:showLegendKey val="0"/>
          <c:showVal val="0"/>
          <c:showCatName val="0"/>
          <c:showSerName val="0"/>
          <c:showPercent val="0"/>
          <c:showBubbleSize val="0"/>
        </c:dLbls>
        <c:gapWidth val="100"/>
        <c:overlap val="-24"/>
        <c:axId val="2104163728"/>
        <c:axId val="2104165440"/>
      </c:barChart>
      <c:catAx>
        <c:axId val="210416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tr-TR"/>
          </a:p>
        </c:txPr>
        <c:crossAx val="2104165440"/>
        <c:crosses val="autoZero"/>
        <c:auto val="1"/>
        <c:lblAlgn val="ctr"/>
        <c:lblOffset val="100"/>
        <c:noMultiLvlLbl val="0"/>
      </c:catAx>
      <c:valAx>
        <c:axId val="210416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tr-TR"/>
          </a:p>
        </c:txPr>
        <c:crossAx val="210416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baseline="0" dirty="0"/>
              <a:t>AHP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dPt>
            <c:idx val="0"/>
            <c:bubble3D val="0"/>
            <c:spPr>
              <a:solidFill>
                <a:schemeClr val="accent1">
                  <a:shade val="34000"/>
                </a:schemeClr>
              </a:solidFill>
              <a:ln w="19050">
                <a:solidFill>
                  <a:schemeClr val="lt1"/>
                </a:solidFill>
              </a:ln>
              <a:effectLst/>
            </c:spPr>
            <c:extLst>
              <c:ext xmlns:c16="http://schemas.microsoft.com/office/drawing/2014/chart" uri="{C3380CC4-5D6E-409C-BE32-E72D297353CC}">
                <c16:uniqueId val="{00000001-DBAD-F84D-A0E3-31DC3562F663}"/>
              </c:ext>
            </c:extLst>
          </c:dPt>
          <c:dPt>
            <c:idx val="1"/>
            <c:bubble3D val="0"/>
            <c:spPr>
              <a:solidFill>
                <a:schemeClr val="accent1">
                  <a:shade val="39000"/>
                </a:schemeClr>
              </a:solidFill>
              <a:ln w="19050">
                <a:solidFill>
                  <a:schemeClr val="lt1"/>
                </a:solidFill>
              </a:ln>
              <a:effectLst/>
            </c:spPr>
            <c:extLst>
              <c:ext xmlns:c16="http://schemas.microsoft.com/office/drawing/2014/chart" uri="{C3380CC4-5D6E-409C-BE32-E72D297353CC}">
                <c16:uniqueId val="{00000003-DBAD-F84D-A0E3-31DC3562F663}"/>
              </c:ext>
            </c:extLst>
          </c:dPt>
          <c:dPt>
            <c:idx val="2"/>
            <c:bubble3D val="0"/>
            <c:spPr>
              <a:solidFill>
                <a:schemeClr val="accent1">
                  <a:shade val="44000"/>
                </a:schemeClr>
              </a:solidFill>
              <a:ln w="19050">
                <a:solidFill>
                  <a:schemeClr val="lt1"/>
                </a:solidFill>
              </a:ln>
              <a:effectLst/>
            </c:spPr>
            <c:extLst>
              <c:ext xmlns:c16="http://schemas.microsoft.com/office/drawing/2014/chart" uri="{C3380CC4-5D6E-409C-BE32-E72D297353CC}">
                <c16:uniqueId val="{00000005-DBAD-F84D-A0E3-31DC3562F663}"/>
              </c:ext>
            </c:extLst>
          </c:dPt>
          <c:dPt>
            <c:idx val="3"/>
            <c:bubble3D val="0"/>
            <c:spPr>
              <a:solidFill>
                <a:schemeClr val="accent1">
                  <a:shade val="49000"/>
                </a:schemeClr>
              </a:solidFill>
              <a:ln w="19050">
                <a:solidFill>
                  <a:schemeClr val="lt1"/>
                </a:solidFill>
              </a:ln>
              <a:effectLst/>
            </c:spPr>
            <c:extLst>
              <c:ext xmlns:c16="http://schemas.microsoft.com/office/drawing/2014/chart" uri="{C3380CC4-5D6E-409C-BE32-E72D297353CC}">
                <c16:uniqueId val="{00000007-DBAD-F84D-A0E3-31DC3562F663}"/>
              </c:ext>
            </c:extLst>
          </c:dPt>
          <c:dPt>
            <c:idx val="4"/>
            <c:bubble3D val="0"/>
            <c:spPr>
              <a:solidFill>
                <a:schemeClr val="accent1">
                  <a:shade val="54000"/>
                </a:schemeClr>
              </a:solidFill>
              <a:ln w="19050">
                <a:solidFill>
                  <a:schemeClr val="lt1"/>
                </a:solidFill>
              </a:ln>
              <a:effectLst/>
            </c:spPr>
            <c:extLst>
              <c:ext xmlns:c16="http://schemas.microsoft.com/office/drawing/2014/chart" uri="{C3380CC4-5D6E-409C-BE32-E72D297353CC}">
                <c16:uniqueId val="{00000009-DBAD-F84D-A0E3-31DC3562F663}"/>
              </c:ext>
            </c:extLst>
          </c:dPt>
          <c:dPt>
            <c:idx val="5"/>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B-DBAD-F84D-A0E3-31DC3562F663}"/>
              </c:ext>
            </c:extLst>
          </c:dPt>
          <c:dPt>
            <c:idx val="6"/>
            <c:bubble3D val="0"/>
            <c:spPr>
              <a:solidFill>
                <a:schemeClr val="accent1">
                  <a:shade val="63000"/>
                </a:schemeClr>
              </a:solidFill>
              <a:ln w="19050">
                <a:solidFill>
                  <a:schemeClr val="lt1"/>
                </a:solidFill>
              </a:ln>
              <a:effectLst/>
            </c:spPr>
            <c:extLst>
              <c:ext xmlns:c16="http://schemas.microsoft.com/office/drawing/2014/chart" uri="{C3380CC4-5D6E-409C-BE32-E72D297353CC}">
                <c16:uniqueId val="{0000000D-DBAD-F84D-A0E3-31DC3562F663}"/>
              </c:ext>
            </c:extLst>
          </c:dPt>
          <c:dPt>
            <c:idx val="7"/>
            <c:bubble3D val="0"/>
            <c:spPr>
              <a:solidFill>
                <a:schemeClr val="accent1">
                  <a:shade val="68000"/>
                </a:schemeClr>
              </a:solidFill>
              <a:ln w="19050">
                <a:solidFill>
                  <a:schemeClr val="lt1"/>
                </a:solidFill>
              </a:ln>
              <a:effectLst/>
            </c:spPr>
            <c:extLst>
              <c:ext xmlns:c16="http://schemas.microsoft.com/office/drawing/2014/chart" uri="{C3380CC4-5D6E-409C-BE32-E72D297353CC}">
                <c16:uniqueId val="{0000000F-DBAD-F84D-A0E3-31DC3562F663}"/>
              </c:ext>
            </c:extLst>
          </c:dPt>
          <c:dPt>
            <c:idx val="8"/>
            <c:bubble3D val="0"/>
            <c:spPr>
              <a:solidFill>
                <a:schemeClr val="accent1">
                  <a:shade val="73000"/>
                </a:schemeClr>
              </a:solidFill>
              <a:ln w="19050">
                <a:solidFill>
                  <a:schemeClr val="lt1"/>
                </a:solidFill>
              </a:ln>
              <a:effectLst/>
            </c:spPr>
            <c:extLst>
              <c:ext xmlns:c16="http://schemas.microsoft.com/office/drawing/2014/chart" uri="{C3380CC4-5D6E-409C-BE32-E72D297353CC}">
                <c16:uniqueId val="{00000011-DBAD-F84D-A0E3-31DC3562F663}"/>
              </c:ext>
            </c:extLst>
          </c:dPt>
          <c:dPt>
            <c:idx val="9"/>
            <c:bubble3D val="0"/>
            <c:spPr>
              <a:solidFill>
                <a:schemeClr val="accent1">
                  <a:shade val="78000"/>
                </a:schemeClr>
              </a:solidFill>
              <a:ln w="19050">
                <a:solidFill>
                  <a:schemeClr val="lt1"/>
                </a:solidFill>
              </a:ln>
              <a:effectLst/>
            </c:spPr>
            <c:extLst>
              <c:ext xmlns:c16="http://schemas.microsoft.com/office/drawing/2014/chart" uri="{C3380CC4-5D6E-409C-BE32-E72D297353CC}">
                <c16:uniqueId val="{00000013-DBAD-F84D-A0E3-31DC3562F663}"/>
              </c:ext>
            </c:extLst>
          </c:dPt>
          <c:dPt>
            <c:idx val="10"/>
            <c:bubble3D val="0"/>
            <c:spPr>
              <a:solidFill>
                <a:schemeClr val="accent1">
                  <a:shade val="83000"/>
                </a:schemeClr>
              </a:solidFill>
              <a:ln w="19050">
                <a:solidFill>
                  <a:schemeClr val="lt1"/>
                </a:solidFill>
              </a:ln>
              <a:effectLst/>
            </c:spPr>
            <c:extLst>
              <c:ext xmlns:c16="http://schemas.microsoft.com/office/drawing/2014/chart" uri="{C3380CC4-5D6E-409C-BE32-E72D297353CC}">
                <c16:uniqueId val="{00000015-DBAD-F84D-A0E3-31DC3562F663}"/>
              </c:ext>
            </c:extLst>
          </c:dPt>
          <c:dPt>
            <c:idx val="11"/>
            <c:bubble3D val="0"/>
            <c:spPr>
              <a:solidFill>
                <a:schemeClr val="accent1">
                  <a:shade val="87000"/>
                </a:schemeClr>
              </a:solidFill>
              <a:ln w="19050">
                <a:solidFill>
                  <a:schemeClr val="lt1"/>
                </a:solidFill>
              </a:ln>
              <a:effectLst/>
            </c:spPr>
            <c:extLst>
              <c:ext xmlns:c16="http://schemas.microsoft.com/office/drawing/2014/chart" uri="{C3380CC4-5D6E-409C-BE32-E72D297353CC}">
                <c16:uniqueId val="{00000017-DBAD-F84D-A0E3-31DC3562F663}"/>
              </c:ext>
            </c:extLst>
          </c:dPt>
          <c:dPt>
            <c:idx val="12"/>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19-DBAD-F84D-A0E3-31DC3562F663}"/>
              </c:ext>
            </c:extLst>
          </c:dPt>
          <c:dPt>
            <c:idx val="13"/>
            <c:bubble3D val="0"/>
            <c:spPr>
              <a:solidFill>
                <a:schemeClr val="accent1">
                  <a:shade val="97000"/>
                </a:schemeClr>
              </a:solidFill>
              <a:ln w="19050">
                <a:solidFill>
                  <a:schemeClr val="lt1"/>
                </a:solidFill>
              </a:ln>
              <a:effectLst/>
            </c:spPr>
            <c:extLst>
              <c:ext xmlns:c16="http://schemas.microsoft.com/office/drawing/2014/chart" uri="{C3380CC4-5D6E-409C-BE32-E72D297353CC}">
                <c16:uniqueId val="{0000001B-DBAD-F84D-A0E3-31DC3562F663}"/>
              </c:ext>
            </c:extLst>
          </c:dPt>
          <c:dPt>
            <c:idx val="14"/>
            <c:bubble3D val="0"/>
            <c:spPr>
              <a:solidFill>
                <a:schemeClr val="accent1">
                  <a:tint val="98000"/>
                </a:schemeClr>
              </a:solidFill>
              <a:ln w="19050">
                <a:solidFill>
                  <a:schemeClr val="lt1"/>
                </a:solidFill>
              </a:ln>
              <a:effectLst/>
            </c:spPr>
            <c:extLst>
              <c:ext xmlns:c16="http://schemas.microsoft.com/office/drawing/2014/chart" uri="{C3380CC4-5D6E-409C-BE32-E72D297353CC}">
                <c16:uniqueId val="{0000001D-DBAD-F84D-A0E3-31DC3562F663}"/>
              </c:ext>
            </c:extLst>
          </c:dPt>
          <c:dPt>
            <c:idx val="15"/>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1F-DBAD-F84D-A0E3-31DC3562F663}"/>
              </c:ext>
            </c:extLst>
          </c:dPt>
          <c:dPt>
            <c:idx val="16"/>
            <c:bubble3D val="0"/>
            <c:spPr>
              <a:solidFill>
                <a:schemeClr val="accent1">
                  <a:tint val="88000"/>
                </a:schemeClr>
              </a:solidFill>
              <a:ln w="19050">
                <a:solidFill>
                  <a:schemeClr val="lt1"/>
                </a:solidFill>
              </a:ln>
              <a:effectLst/>
            </c:spPr>
            <c:extLst>
              <c:ext xmlns:c16="http://schemas.microsoft.com/office/drawing/2014/chart" uri="{C3380CC4-5D6E-409C-BE32-E72D297353CC}">
                <c16:uniqueId val="{00000021-DBAD-F84D-A0E3-31DC3562F663}"/>
              </c:ext>
            </c:extLst>
          </c:dPt>
          <c:dPt>
            <c:idx val="17"/>
            <c:bubble3D val="0"/>
            <c:spPr>
              <a:solidFill>
                <a:schemeClr val="accent1">
                  <a:tint val="84000"/>
                </a:schemeClr>
              </a:solidFill>
              <a:ln w="19050">
                <a:solidFill>
                  <a:schemeClr val="lt1"/>
                </a:solidFill>
              </a:ln>
              <a:effectLst/>
            </c:spPr>
            <c:extLst>
              <c:ext xmlns:c16="http://schemas.microsoft.com/office/drawing/2014/chart" uri="{C3380CC4-5D6E-409C-BE32-E72D297353CC}">
                <c16:uniqueId val="{00000023-DBAD-F84D-A0E3-31DC3562F663}"/>
              </c:ext>
            </c:extLst>
          </c:dPt>
          <c:dPt>
            <c:idx val="18"/>
            <c:bubble3D val="0"/>
            <c:spPr>
              <a:solidFill>
                <a:schemeClr val="accent1">
                  <a:tint val="79000"/>
                </a:schemeClr>
              </a:solidFill>
              <a:ln w="19050">
                <a:solidFill>
                  <a:schemeClr val="lt1"/>
                </a:solidFill>
              </a:ln>
              <a:effectLst/>
            </c:spPr>
            <c:extLst>
              <c:ext xmlns:c16="http://schemas.microsoft.com/office/drawing/2014/chart" uri="{C3380CC4-5D6E-409C-BE32-E72D297353CC}">
                <c16:uniqueId val="{00000025-DBAD-F84D-A0E3-31DC3562F663}"/>
              </c:ext>
            </c:extLst>
          </c:dPt>
          <c:dPt>
            <c:idx val="19"/>
            <c:bubble3D val="0"/>
            <c:spPr>
              <a:solidFill>
                <a:schemeClr val="accent1">
                  <a:tint val="74000"/>
                </a:schemeClr>
              </a:solidFill>
              <a:ln w="19050">
                <a:solidFill>
                  <a:schemeClr val="lt1"/>
                </a:solidFill>
              </a:ln>
              <a:effectLst/>
            </c:spPr>
            <c:extLst>
              <c:ext xmlns:c16="http://schemas.microsoft.com/office/drawing/2014/chart" uri="{C3380CC4-5D6E-409C-BE32-E72D297353CC}">
                <c16:uniqueId val="{00000027-DBAD-F84D-A0E3-31DC3562F663}"/>
              </c:ext>
            </c:extLst>
          </c:dPt>
          <c:dPt>
            <c:idx val="20"/>
            <c:bubble3D val="0"/>
            <c:spPr>
              <a:solidFill>
                <a:schemeClr val="accent1">
                  <a:tint val="69000"/>
                </a:schemeClr>
              </a:solidFill>
              <a:ln w="19050">
                <a:solidFill>
                  <a:schemeClr val="lt1"/>
                </a:solidFill>
              </a:ln>
              <a:effectLst/>
            </c:spPr>
            <c:extLst>
              <c:ext xmlns:c16="http://schemas.microsoft.com/office/drawing/2014/chart" uri="{C3380CC4-5D6E-409C-BE32-E72D297353CC}">
                <c16:uniqueId val="{00000029-DBAD-F84D-A0E3-31DC3562F663}"/>
              </c:ext>
            </c:extLst>
          </c:dPt>
          <c:dPt>
            <c:idx val="21"/>
            <c:bubble3D val="0"/>
            <c:spPr>
              <a:solidFill>
                <a:schemeClr val="accent1">
                  <a:tint val="64000"/>
                </a:schemeClr>
              </a:solidFill>
              <a:ln w="19050">
                <a:solidFill>
                  <a:schemeClr val="lt1"/>
                </a:solidFill>
              </a:ln>
              <a:effectLst/>
            </c:spPr>
            <c:extLst>
              <c:ext xmlns:c16="http://schemas.microsoft.com/office/drawing/2014/chart" uri="{C3380CC4-5D6E-409C-BE32-E72D297353CC}">
                <c16:uniqueId val="{0000002B-DBAD-F84D-A0E3-31DC3562F663}"/>
              </c:ext>
            </c:extLst>
          </c:dPt>
          <c:dPt>
            <c:idx val="22"/>
            <c:bubble3D val="0"/>
            <c:spPr>
              <a:solidFill>
                <a:schemeClr val="accent1">
                  <a:tint val="59000"/>
                </a:schemeClr>
              </a:solidFill>
              <a:ln w="19050">
                <a:solidFill>
                  <a:schemeClr val="lt1"/>
                </a:solidFill>
              </a:ln>
              <a:effectLst/>
            </c:spPr>
            <c:extLst>
              <c:ext xmlns:c16="http://schemas.microsoft.com/office/drawing/2014/chart" uri="{C3380CC4-5D6E-409C-BE32-E72D297353CC}">
                <c16:uniqueId val="{0000002D-DBAD-F84D-A0E3-31DC3562F663}"/>
              </c:ext>
            </c:extLst>
          </c:dPt>
          <c:dPt>
            <c:idx val="23"/>
            <c:bubble3D val="0"/>
            <c:spPr>
              <a:solidFill>
                <a:schemeClr val="accent1">
                  <a:tint val="55000"/>
                </a:schemeClr>
              </a:solidFill>
              <a:ln w="19050">
                <a:solidFill>
                  <a:schemeClr val="lt1"/>
                </a:solidFill>
              </a:ln>
              <a:effectLst/>
            </c:spPr>
            <c:extLst>
              <c:ext xmlns:c16="http://schemas.microsoft.com/office/drawing/2014/chart" uri="{C3380CC4-5D6E-409C-BE32-E72D297353CC}">
                <c16:uniqueId val="{0000002F-DBAD-F84D-A0E3-31DC3562F663}"/>
              </c:ext>
            </c:extLst>
          </c:dPt>
          <c:dPt>
            <c:idx val="24"/>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31-DBAD-F84D-A0E3-31DC3562F663}"/>
              </c:ext>
            </c:extLst>
          </c:dPt>
          <c:dPt>
            <c:idx val="25"/>
            <c:bubble3D val="0"/>
            <c:spPr>
              <a:solidFill>
                <a:schemeClr val="accent1">
                  <a:tint val="45000"/>
                </a:schemeClr>
              </a:solidFill>
              <a:ln w="19050">
                <a:solidFill>
                  <a:schemeClr val="lt1"/>
                </a:solidFill>
              </a:ln>
              <a:effectLst/>
            </c:spPr>
            <c:extLst>
              <c:ext xmlns:c16="http://schemas.microsoft.com/office/drawing/2014/chart" uri="{C3380CC4-5D6E-409C-BE32-E72D297353CC}">
                <c16:uniqueId val="{00000033-DBAD-F84D-A0E3-31DC3562F663}"/>
              </c:ext>
            </c:extLst>
          </c:dPt>
          <c:dPt>
            <c:idx val="26"/>
            <c:bubble3D val="0"/>
            <c:spPr>
              <a:solidFill>
                <a:schemeClr val="accent1">
                  <a:tint val="40000"/>
                </a:schemeClr>
              </a:solidFill>
              <a:ln w="19050">
                <a:solidFill>
                  <a:schemeClr val="lt1"/>
                </a:solidFill>
              </a:ln>
              <a:effectLst/>
            </c:spPr>
            <c:extLst>
              <c:ext xmlns:c16="http://schemas.microsoft.com/office/drawing/2014/chart" uri="{C3380CC4-5D6E-409C-BE32-E72D297353CC}">
                <c16:uniqueId val="{00000035-DBAD-F84D-A0E3-31DC3562F663}"/>
              </c:ext>
            </c:extLst>
          </c:dPt>
          <c:dPt>
            <c:idx val="27"/>
            <c:bubble3D val="0"/>
            <c:spPr>
              <a:solidFill>
                <a:schemeClr val="accent1">
                  <a:tint val="35000"/>
                </a:schemeClr>
              </a:solidFill>
              <a:ln w="19050">
                <a:solidFill>
                  <a:schemeClr val="lt1"/>
                </a:solidFill>
              </a:ln>
              <a:effectLst/>
            </c:spPr>
            <c:extLst>
              <c:ext xmlns:c16="http://schemas.microsoft.com/office/drawing/2014/chart" uri="{C3380CC4-5D6E-409C-BE32-E72D297353CC}">
                <c16:uniqueId val="{00000037-DBAD-F84D-A0E3-31DC3562F663}"/>
              </c:ext>
            </c:extLst>
          </c:dPt>
          <c:cat>
            <c:strRef>
              <c:f>Sayfa1!$D$25:$D$52</c:f>
              <c:strCache>
                <c:ptCount val="28"/>
                <c:pt idx="0">
                  <c:v>Engineering</c:v>
                </c:pt>
                <c:pt idx="1">
                  <c:v>Computer Science</c:v>
                </c:pt>
                <c:pt idx="2">
                  <c:v>Environmental Science</c:v>
                </c:pt>
                <c:pt idx="3">
                  <c:v>Social Sciences</c:v>
                </c:pt>
                <c:pt idx="4">
                  <c:v>Energy</c:v>
                </c:pt>
                <c:pt idx="5">
                  <c:v>Mathematics</c:v>
                </c:pt>
                <c:pt idx="6">
                  <c:v>Earth and Planetary Sciences</c:v>
                </c:pt>
                <c:pt idx="7">
                  <c:v>Business, Management and Accounting</c:v>
                </c:pt>
                <c:pt idx="8">
                  <c:v>Decision Sciences</c:v>
                </c:pt>
                <c:pt idx="9">
                  <c:v>Agricultural and Biological Sciences</c:v>
                </c:pt>
                <c:pt idx="10">
                  <c:v>Materials Science</c:v>
                </c:pt>
                <c:pt idx="11">
                  <c:v>Physics and Astronomy</c:v>
                </c:pt>
                <c:pt idx="12">
                  <c:v>Medicine</c:v>
                </c:pt>
                <c:pt idx="13">
                  <c:v>Chemical Engineering</c:v>
                </c:pt>
                <c:pt idx="14">
                  <c:v>Economics, Econometrics and Finance</c:v>
                </c:pt>
                <c:pt idx="15">
                  <c:v>Biochemistry, Genetics and Molecular Biology</c:v>
                </c:pt>
                <c:pt idx="16">
                  <c:v>Multidisciplinary</c:v>
                </c:pt>
                <c:pt idx="17">
                  <c:v>Chemistry</c:v>
                </c:pt>
                <c:pt idx="18">
                  <c:v>Arts and Humanities</c:v>
                </c:pt>
                <c:pt idx="19">
                  <c:v>Pharmacology, Toxicology and Pharmaceutics</c:v>
                </c:pt>
                <c:pt idx="20">
                  <c:v>Neuroscience</c:v>
                </c:pt>
                <c:pt idx="21">
                  <c:v>Health Professions</c:v>
                </c:pt>
                <c:pt idx="22">
                  <c:v>Psychology</c:v>
                </c:pt>
                <c:pt idx="23">
                  <c:v>Immunology and Microbiology</c:v>
                </c:pt>
                <c:pt idx="24">
                  <c:v>Nursing</c:v>
                </c:pt>
                <c:pt idx="25">
                  <c:v>Dentistry</c:v>
                </c:pt>
                <c:pt idx="26">
                  <c:v>Veterinary</c:v>
                </c:pt>
                <c:pt idx="27">
                  <c:v>Undefined</c:v>
                </c:pt>
              </c:strCache>
            </c:strRef>
          </c:cat>
          <c:val>
            <c:numRef>
              <c:f>Sayfa1!$E$25:$E$52</c:f>
              <c:numCache>
                <c:formatCode>General</c:formatCode>
                <c:ptCount val="28"/>
                <c:pt idx="0">
                  <c:v>13214</c:v>
                </c:pt>
                <c:pt idx="1">
                  <c:v>10162</c:v>
                </c:pt>
                <c:pt idx="2">
                  <c:v>8411</c:v>
                </c:pt>
                <c:pt idx="3">
                  <c:v>5603</c:v>
                </c:pt>
                <c:pt idx="4">
                  <c:v>4438</c:v>
                </c:pt>
                <c:pt idx="5">
                  <c:v>4397</c:v>
                </c:pt>
                <c:pt idx="6">
                  <c:v>4086</c:v>
                </c:pt>
                <c:pt idx="7">
                  <c:v>4000</c:v>
                </c:pt>
                <c:pt idx="8">
                  <c:v>3322</c:v>
                </c:pt>
                <c:pt idx="9">
                  <c:v>2520</c:v>
                </c:pt>
                <c:pt idx="10">
                  <c:v>2240</c:v>
                </c:pt>
                <c:pt idx="11">
                  <c:v>2134</c:v>
                </c:pt>
                <c:pt idx="12">
                  <c:v>1537</c:v>
                </c:pt>
                <c:pt idx="13">
                  <c:v>1305</c:v>
                </c:pt>
                <c:pt idx="14">
                  <c:v>1233</c:v>
                </c:pt>
                <c:pt idx="15">
                  <c:v>775</c:v>
                </c:pt>
                <c:pt idx="16">
                  <c:v>757</c:v>
                </c:pt>
                <c:pt idx="17">
                  <c:v>715</c:v>
                </c:pt>
                <c:pt idx="18">
                  <c:v>305</c:v>
                </c:pt>
                <c:pt idx="19">
                  <c:v>268</c:v>
                </c:pt>
                <c:pt idx="20">
                  <c:v>186</c:v>
                </c:pt>
                <c:pt idx="21">
                  <c:v>160</c:v>
                </c:pt>
                <c:pt idx="22">
                  <c:v>156</c:v>
                </c:pt>
                <c:pt idx="23">
                  <c:v>105</c:v>
                </c:pt>
                <c:pt idx="24">
                  <c:v>105</c:v>
                </c:pt>
                <c:pt idx="25">
                  <c:v>57</c:v>
                </c:pt>
                <c:pt idx="26">
                  <c:v>57</c:v>
                </c:pt>
                <c:pt idx="27">
                  <c:v>1</c:v>
                </c:pt>
              </c:numCache>
            </c:numRef>
          </c:val>
          <c:extLst>
            <c:ext xmlns:c16="http://schemas.microsoft.com/office/drawing/2014/chart" uri="{C3380CC4-5D6E-409C-BE32-E72D297353CC}">
              <c16:uniqueId val="{00000038-DBAD-F84D-A0E3-31DC3562F66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EOQ</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dPt>
            <c:idx val="0"/>
            <c:bubble3D val="0"/>
            <c:spPr>
              <a:solidFill>
                <a:schemeClr val="accent1">
                  <a:shade val="35000"/>
                </a:schemeClr>
              </a:solidFill>
              <a:ln w="19050">
                <a:solidFill>
                  <a:schemeClr val="lt1"/>
                </a:solidFill>
              </a:ln>
              <a:effectLst/>
            </c:spPr>
            <c:extLst>
              <c:ext xmlns:c16="http://schemas.microsoft.com/office/drawing/2014/chart" uri="{C3380CC4-5D6E-409C-BE32-E72D297353CC}">
                <c16:uniqueId val="{00000001-ED58-AA41-BA98-8B4AF151458A}"/>
              </c:ext>
            </c:extLst>
          </c:dPt>
          <c:dPt>
            <c:idx val="1"/>
            <c:bubble3D val="0"/>
            <c:spPr>
              <a:solidFill>
                <a:schemeClr val="accent1">
                  <a:shade val="40000"/>
                </a:schemeClr>
              </a:solidFill>
              <a:ln w="19050">
                <a:solidFill>
                  <a:schemeClr val="lt1"/>
                </a:solidFill>
              </a:ln>
              <a:effectLst/>
            </c:spPr>
            <c:extLst>
              <c:ext xmlns:c16="http://schemas.microsoft.com/office/drawing/2014/chart" uri="{C3380CC4-5D6E-409C-BE32-E72D297353CC}">
                <c16:uniqueId val="{00000003-ED58-AA41-BA98-8B4AF151458A}"/>
              </c:ext>
            </c:extLst>
          </c:dPt>
          <c:dPt>
            <c:idx val="2"/>
            <c:bubble3D val="0"/>
            <c:spPr>
              <a:solidFill>
                <a:schemeClr val="accent1">
                  <a:shade val="46000"/>
                </a:schemeClr>
              </a:solidFill>
              <a:ln w="19050">
                <a:solidFill>
                  <a:schemeClr val="lt1"/>
                </a:solidFill>
              </a:ln>
              <a:effectLst/>
            </c:spPr>
            <c:extLst>
              <c:ext xmlns:c16="http://schemas.microsoft.com/office/drawing/2014/chart" uri="{C3380CC4-5D6E-409C-BE32-E72D297353CC}">
                <c16:uniqueId val="{00000005-ED58-AA41-BA98-8B4AF151458A}"/>
              </c:ext>
            </c:extLst>
          </c:dPt>
          <c:dPt>
            <c:idx val="3"/>
            <c:bubble3D val="0"/>
            <c:spPr>
              <a:solidFill>
                <a:schemeClr val="accent1">
                  <a:shade val="51000"/>
                </a:schemeClr>
              </a:solidFill>
              <a:ln w="19050">
                <a:solidFill>
                  <a:schemeClr val="lt1"/>
                </a:solidFill>
              </a:ln>
              <a:effectLst/>
            </c:spPr>
            <c:extLst>
              <c:ext xmlns:c16="http://schemas.microsoft.com/office/drawing/2014/chart" uri="{C3380CC4-5D6E-409C-BE32-E72D297353CC}">
                <c16:uniqueId val="{00000007-ED58-AA41-BA98-8B4AF151458A}"/>
              </c:ext>
            </c:extLst>
          </c:dPt>
          <c:dPt>
            <c:idx val="4"/>
            <c:bubble3D val="0"/>
            <c:spPr>
              <a:solidFill>
                <a:schemeClr val="accent1">
                  <a:shade val="56000"/>
                </a:schemeClr>
              </a:solidFill>
              <a:ln w="19050">
                <a:solidFill>
                  <a:schemeClr val="lt1"/>
                </a:solidFill>
              </a:ln>
              <a:effectLst/>
            </c:spPr>
            <c:extLst>
              <c:ext xmlns:c16="http://schemas.microsoft.com/office/drawing/2014/chart" uri="{C3380CC4-5D6E-409C-BE32-E72D297353CC}">
                <c16:uniqueId val="{00000009-ED58-AA41-BA98-8B4AF151458A}"/>
              </c:ext>
            </c:extLst>
          </c:dPt>
          <c:dPt>
            <c:idx val="5"/>
            <c:bubble3D val="0"/>
            <c:spPr>
              <a:solidFill>
                <a:schemeClr val="accent1">
                  <a:shade val="62000"/>
                </a:schemeClr>
              </a:solidFill>
              <a:ln w="19050">
                <a:solidFill>
                  <a:schemeClr val="lt1"/>
                </a:solidFill>
              </a:ln>
              <a:effectLst/>
            </c:spPr>
            <c:extLst>
              <c:ext xmlns:c16="http://schemas.microsoft.com/office/drawing/2014/chart" uri="{C3380CC4-5D6E-409C-BE32-E72D297353CC}">
                <c16:uniqueId val="{0000000B-ED58-AA41-BA98-8B4AF151458A}"/>
              </c:ext>
            </c:extLst>
          </c:dPt>
          <c:dPt>
            <c:idx val="6"/>
            <c:bubble3D val="0"/>
            <c:spPr>
              <a:solidFill>
                <a:schemeClr val="accent1">
                  <a:shade val="67000"/>
                </a:schemeClr>
              </a:solidFill>
              <a:ln w="19050">
                <a:solidFill>
                  <a:schemeClr val="lt1"/>
                </a:solidFill>
              </a:ln>
              <a:effectLst/>
            </c:spPr>
            <c:extLst>
              <c:ext xmlns:c16="http://schemas.microsoft.com/office/drawing/2014/chart" uri="{C3380CC4-5D6E-409C-BE32-E72D297353CC}">
                <c16:uniqueId val="{0000000D-ED58-AA41-BA98-8B4AF151458A}"/>
              </c:ext>
            </c:extLst>
          </c:dPt>
          <c:dPt>
            <c:idx val="7"/>
            <c:bubble3D val="0"/>
            <c:spPr>
              <a:solidFill>
                <a:schemeClr val="accent1">
                  <a:shade val="73000"/>
                </a:schemeClr>
              </a:solidFill>
              <a:ln w="19050">
                <a:solidFill>
                  <a:schemeClr val="lt1"/>
                </a:solidFill>
              </a:ln>
              <a:effectLst/>
            </c:spPr>
            <c:extLst>
              <c:ext xmlns:c16="http://schemas.microsoft.com/office/drawing/2014/chart" uri="{C3380CC4-5D6E-409C-BE32-E72D297353CC}">
                <c16:uniqueId val="{0000000F-ED58-AA41-BA98-8B4AF151458A}"/>
              </c:ext>
            </c:extLst>
          </c:dPt>
          <c:dPt>
            <c:idx val="8"/>
            <c:bubble3D val="0"/>
            <c:spPr>
              <a:solidFill>
                <a:schemeClr val="accent1">
                  <a:shade val="78000"/>
                </a:schemeClr>
              </a:solidFill>
              <a:ln w="19050">
                <a:solidFill>
                  <a:schemeClr val="lt1"/>
                </a:solidFill>
              </a:ln>
              <a:effectLst/>
            </c:spPr>
            <c:extLst>
              <c:ext xmlns:c16="http://schemas.microsoft.com/office/drawing/2014/chart" uri="{C3380CC4-5D6E-409C-BE32-E72D297353CC}">
                <c16:uniqueId val="{00000011-ED58-AA41-BA98-8B4AF151458A}"/>
              </c:ext>
            </c:extLst>
          </c:dPt>
          <c:dPt>
            <c:idx val="9"/>
            <c:bubble3D val="0"/>
            <c:spPr>
              <a:solidFill>
                <a:schemeClr val="accent1">
                  <a:shade val="83000"/>
                </a:schemeClr>
              </a:solidFill>
              <a:ln w="19050">
                <a:solidFill>
                  <a:schemeClr val="lt1"/>
                </a:solidFill>
              </a:ln>
              <a:effectLst/>
            </c:spPr>
            <c:extLst>
              <c:ext xmlns:c16="http://schemas.microsoft.com/office/drawing/2014/chart" uri="{C3380CC4-5D6E-409C-BE32-E72D297353CC}">
                <c16:uniqueId val="{00000013-ED58-AA41-BA98-8B4AF151458A}"/>
              </c:ext>
            </c:extLst>
          </c:dPt>
          <c:dPt>
            <c:idx val="10"/>
            <c:bubble3D val="0"/>
            <c:spPr>
              <a:solidFill>
                <a:schemeClr val="accent1">
                  <a:shade val="89000"/>
                </a:schemeClr>
              </a:solidFill>
              <a:ln w="19050">
                <a:solidFill>
                  <a:schemeClr val="lt1"/>
                </a:solidFill>
              </a:ln>
              <a:effectLst/>
            </c:spPr>
            <c:extLst>
              <c:ext xmlns:c16="http://schemas.microsoft.com/office/drawing/2014/chart" uri="{C3380CC4-5D6E-409C-BE32-E72D297353CC}">
                <c16:uniqueId val="{00000015-ED58-AA41-BA98-8B4AF151458A}"/>
              </c:ext>
            </c:extLst>
          </c:dPt>
          <c:dPt>
            <c:idx val="11"/>
            <c:bubble3D val="0"/>
            <c:spPr>
              <a:solidFill>
                <a:schemeClr val="accent1">
                  <a:shade val="94000"/>
                </a:schemeClr>
              </a:solidFill>
              <a:ln w="19050">
                <a:solidFill>
                  <a:schemeClr val="lt1"/>
                </a:solidFill>
              </a:ln>
              <a:effectLst/>
            </c:spPr>
            <c:extLst>
              <c:ext xmlns:c16="http://schemas.microsoft.com/office/drawing/2014/chart" uri="{C3380CC4-5D6E-409C-BE32-E72D297353CC}">
                <c16:uniqueId val="{00000017-ED58-AA41-BA98-8B4AF151458A}"/>
              </c:ext>
            </c:extLst>
          </c:dPt>
          <c:dPt>
            <c:idx val="12"/>
            <c:bubble3D val="0"/>
            <c:spPr>
              <a:solidFill>
                <a:schemeClr val="accent1"/>
              </a:solidFill>
              <a:ln w="19050">
                <a:solidFill>
                  <a:schemeClr val="lt1"/>
                </a:solidFill>
              </a:ln>
              <a:effectLst/>
            </c:spPr>
            <c:extLst>
              <c:ext xmlns:c16="http://schemas.microsoft.com/office/drawing/2014/chart" uri="{C3380CC4-5D6E-409C-BE32-E72D297353CC}">
                <c16:uniqueId val="{00000019-ED58-AA41-BA98-8B4AF151458A}"/>
              </c:ext>
            </c:extLst>
          </c:dPt>
          <c:dPt>
            <c:idx val="13"/>
            <c:bubble3D val="0"/>
            <c:spPr>
              <a:solidFill>
                <a:schemeClr val="accent1">
                  <a:tint val="95000"/>
                </a:schemeClr>
              </a:solidFill>
              <a:ln w="19050">
                <a:solidFill>
                  <a:schemeClr val="lt1"/>
                </a:solidFill>
              </a:ln>
              <a:effectLst/>
            </c:spPr>
            <c:extLst>
              <c:ext xmlns:c16="http://schemas.microsoft.com/office/drawing/2014/chart" uri="{C3380CC4-5D6E-409C-BE32-E72D297353CC}">
                <c16:uniqueId val="{0000001B-ED58-AA41-BA98-8B4AF151458A}"/>
              </c:ext>
            </c:extLst>
          </c:dPt>
          <c:dPt>
            <c:idx val="14"/>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1D-ED58-AA41-BA98-8B4AF151458A}"/>
              </c:ext>
            </c:extLst>
          </c:dPt>
          <c:dPt>
            <c:idx val="15"/>
            <c:bubble3D val="0"/>
            <c:spPr>
              <a:solidFill>
                <a:schemeClr val="accent1">
                  <a:tint val="84000"/>
                </a:schemeClr>
              </a:solidFill>
              <a:ln w="19050">
                <a:solidFill>
                  <a:schemeClr val="lt1"/>
                </a:solidFill>
              </a:ln>
              <a:effectLst/>
            </c:spPr>
            <c:extLst>
              <c:ext xmlns:c16="http://schemas.microsoft.com/office/drawing/2014/chart" uri="{C3380CC4-5D6E-409C-BE32-E72D297353CC}">
                <c16:uniqueId val="{0000001F-ED58-AA41-BA98-8B4AF151458A}"/>
              </c:ext>
            </c:extLst>
          </c:dPt>
          <c:dPt>
            <c:idx val="16"/>
            <c:bubble3D val="0"/>
            <c:spPr>
              <a:solidFill>
                <a:schemeClr val="accent1">
                  <a:tint val="79000"/>
                </a:schemeClr>
              </a:solidFill>
              <a:ln w="19050">
                <a:solidFill>
                  <a:schemeClr val="lt1"/>
                </a:solidFill>
              </a:ln>
              <a:effectLst/>
            </c:spPr>
            <c:extLst>
              <c:ext xmlns:c16="http://schemas.microsoft.com/office/drawing/2014/chart" uri="{C3380CC4-5D6E-409C-BE32-E72D297353CC}">
                <c16:uniqueId val="{00000021-ED58-AA41-BA98-8B4AF151458A}"/>
              </c:ext>
            </c:extLst>
          </c:dPt>
          <c:dPt>
            <c:idx val="17"/>
            <c:bubble3D val="0"/>
            <c:spPr>
              <a:solidFill>
                <a:schemeClr val="accent1">
                  <a:tint val="74000"/>
                </a:schemeClr>
              </a:solidFill>
              <a:ln w="19050">
                <a:solidFill>
                  <a:schemeClr val="lt1"/>
                </a:solidFill>
              </a:ln>
              <a:effectLst/>
            </c:spPr>
            <c:extLst>
              <c:ext xmlns:c16="http://schemas.microsoft.com/office/drawing/2014/chart" uri="{C3380CC4-5D6E-409C-BE32-E72D297353CC}">
                <c16:uniqueId val="{00000023-ED58-AA41-BA98-8B4AF151458A}"/>
              </c:ext>
            </c:extLst>
          </c:dPt>
          <c:dPt>
            <c:idx val="18"/>
            <c:bubble3D val="0"/>
            <c:spPr>
              <a:solidFill>
                <a:schemeClr val="accent1">
                  <a:tint val="68000"/>
                </a:schemeClr>
              </a:solidFill>
              <a:ln w="19050">
                <a:solidFill>
                  <a:schemeClr val="lt1"/>
                </a:solidFill>
              </a:ln>
              <a:effectLst/>
            </c:spPr>
            <c:extLst>
              <c:ext xmlns:c16="http://schemas.microsoft.com/office/drawing/2014/chart" uri="{C3380CC4-5D6E-409C-BE32-E72D297353CC}">
                <c16:uniqueId val="{00000025-ED58-AA41-BA98-8B4AF151458A}"/>
              </c:ext>
            </c:extLst>
          </c:dPt>
          <c:dPt>
            <c:idx val="19"/>
            <c:bubble3D val="0"/>
            <c:spPr>
              <a:solidFill>
                <a:schemeClr val="accent1">
                  <a:tint val="63000"/>
                </a:schemeClr>
              </a:solidFill>
              <a:ln w="19050">
                <a:solidFill>
                  <a:schemeClr val="lt1"/>
                </a:solidFill>
              </a:ln>
              <a:effectLst/>
            </c:spPr>
            <c:extLst>
              <c:ext xmlns:c16="http://schemas.microsoft.com/office/drawing/2014/chart" uri="{C3380CC4-5D6E-409C-BE32-E72D297353CC}">
                <c16:uniqueId val="{00000027-ED58-AA41-BA98-8B4AF151458A}"/>
              </c:ext>
            </c:extLst>
          </c:dPt>
          <c:dPt>
            <c:idx val="20"/>
            <c:bubble3D val="0"/>
            <c:spPr>
              <a:solidFill>
                <a:schemeClr val="accent1">
                  <a:tint val="57000"/>
                </a:schemeClr>
              </a:solidFill>
              <a:ln w="19050">
                <a:solidFill>
                  <a:schemeClr val="lt1"/>
                </a:solidFill>
              </a:ln>
              <a:effectLst/>
            </c:spPr>
            <c:extLst>
              <c:ext xmlns:c16="http://schemas.microsoft.com/office/drawing/2014/chart" uri="{C3380CC4-5D6E-409C-BE32-E72D297353CC}">
                <c16:uniqueId val="{00000029-ED58-AA41-BA98-8B4AF151458A}"/>
              </c:ext>
            </c:extLst>
          </c:dPt>
          <c:dPt>
            <c:idx val="21"/>
            <c:bubble3D val="0"/>
            <c:spPr>
              <a:solidFill>
                <a:schemeClr val="accent1">
                  <a:tint val="52000"/>
                </a:schemeClr>
              </a:solidFill>
              <a:ln w="19050">
                <a:solidFill>
                  <a:schemeClr val="lt1"/>
                </a:solidFill>
              </a:ln>
              <a:effectLst/>
            </c:spPr>
            <c:extLst>
              <c:ext xmlns:c16="http://schemas.microsoft.com/office/drawing/2014/chart" uri="{C3380CC4-5D6E-409C-BE32-E72D297353CC}">
                <c16:uniqueId val="{0000002B-ED58-AA41-BA98-8B4AF151458A}"/>
              </c:ext>
            </c:extLst>
          </c:dPt>
          <c:dPt>
            <c:idx val="22"/>
            <c:bubble3D val="0"/>
            <c:spPr>
              <a:solidFill>
                <a:schemeClr val="accent1">
                  <a:tint val="47000"/>
                </a:schemeClr>
              </a:solidFill>
              <a:ln w="19050">
                <a:solidFill>
                  <a:schemeClr val="lt1"/>
                </a:solidFill>
              </a:ln>
              <a:effectLst/>
            </c:spPr>
            <c:extLst>
              <c:ext xmlns:c16="http://schemas.microsoft.com/office/drawing/2014/chart" uri="{C3380CC4-5D6E-409C-BE32-E72D297353CC}">
                <c16:uniqueId val="{0000002D-ED58-AA41-BA98-8B4AF151458A}"/>
              </c:ext>
            </c:extLst>
          </c:dPt>
          <c:dPt>
            <c:idx val="23"/>
            <c:bubble3D val="0"/>
            <c:spPr>
              <a:solidFill>
                <a:schemeClr val="accent1">
                  <a:tint val="41000"/>
                </a:schemeClr>
              </a:solidFill>
              <a:ln w="19050">
                <a:solidFill>
                  <a:schemeClr val="lt1"/>
                </a:solidFill>
              </a:ln>
              <a:effectLst/>
            </c:spPr>
            <c:extLst>
              <c:ext xmlns:c16="http://schemas.microsoft.com/office/drawing/2014/chart" uri="{C3380CC4-5D6E-409C-BE32-E72D297353CC}">
                <c16:uniqueId val="{0000002F-ED58-AA41-BA98-8B4AF151458A}"/>
              </c:ext>
            </c:extLst>
          </c:dPt>
          <c:dPt>
            <c:idx val="24"/>
            <c:bubble3D val="0"/>
            <c:spPr>
              <a:solidFill>
                <a:schemeClr val="accent1">
                  <a:tint val="36000"/>
                </a:schemeClr>
              </a:solidFill>
              <a:ln w="19050">
                <a:solidFill>
                  <a:schemeClr val="lt1"/>
                </a:solidFill>
              </a:ln>
              <a:effectLst/>
            </c:spPr>
            <c:extLst>
              <c:ext xmlns:c16="http://schemas.microsoft.com/office/drawing/2014/chart" uri="{C3380CC4-5D6E-409C-BE32-E72D297353CC}">
                <c16:uniqueId val="{00000031-ED58-AA41-BA98-8B4AF151458A}"/>
              </c:ext>
            </c:extLst>
          </c:dPt>
          <c:cat>
            <c:strRef>
              <c:f>Sayfa1!$X$29:$X$53</c:f>
              <c:strCache>
                <c:ptCount val="25"/>
                <c:pt idx="0">
                  <c:v>Engineering</c:v>
                </c:pt>
                <c:pt idx="1">
                  <c:v>Mathematics</c:v>
                </c:pt>
                <c:pt idx="2">
                  <c:v>Decision Sciences</c:v>
                </c:pt>
                <c:pt idx="3">
                  <c:v>Computer Science</c:v>
                </c:pt>
                <c:pt idx="4">
                  <c:v>Business, Management and Accounting</c:v>
                </c:pt>
                <c:pt idx="5">
                  <c:v>Physics and Astronomy</c:v>
                </c:pt>
                <c:pt idx="6">
                  <c:v>Social Sciences</c:v>
                </c:pt>
                <c:pt idx="7">
                  <c:v>Economics, Econometrics and Finance</c:v>
                </c:pt>
                <c:pt idx="8">
                  <c:v>Materials Science</c:v>
                </c:pt>
                <c:pt idx="9">
                  <c:v>Environmental Science</c:v>
                </c:pt>
                <c:pt idx="10">
                  <c:v>Energy</c:v>
                </c:pt>
                <c:pt idx="11">
                  <c:v>Chemical Engineering</c:v>
                </c:pt>
                <c:pt idx="12">
                  <c:v>Multidisciplinary</c:v>
                </c:pt>
                <c:pt idx="13">
                  <c:v>Earth and Planetary Sciences</c:v>
                </c:pt>
                <c:pt idx="14">
                  <c:v>Medicine</c:v>
                </c:pt>
                <c:pt idx="15">
                  <c:v>Chemistry</c:v>
                </c:pt>
                <c:pt idx="16">
                  <c:v>Agricultural and Biological Sciences</c:v>
                </c:pt>
                <c:pt idx="17">
                  <c:v>Psychology</c:v>
                </c:pt>
                <c:pt idx="18">
                  <c:v>Pharmacology, Toxicology and Pharmaceutics</c:v>
                </c:pt>
                <c:pt idx="19">
                  <c:v>Biochemistry, Genetics and Molecular Biology</c:v>
                </c:pt>
                <c:pt idx="20">
                  <c:v>Arts and Humanities</c:v>
                </c:pt>
                <c:pt idx="21">
                  <c:v>Health Professions</c:v>
                </c:pt>
                <c:pt idx="22">
                  <c:v>Neuroscience</c:v>
                </c:pt>
                <c:pt idx="23">
                  <c:v>Nursing</c:v>
                </c:pt>
                <c:pt idx="24">
                  <c:v>Immunology and Microbiology</c:v>
                </c:pt>
              </c:strCache>
            </c:strRef>
          </c:cat>
          <c:val>
            <c:numRef>
              <c:f>Sayfa1!$Y$29:$Y$53</c:f>
              <c:numCache>
                <c:formatCode>General</c:formatCode>
                <c:ptCount val="25"/>
                <c:pt idx="0">
                  <c:v>486</c:v>
                </c:pt>
                <c:pt idx="1">
                  <c:v>406</c:v>
                </c:pt>
                <c:pt idx="2">
                  <c:v>376</c:v>
                </c:pt>
                <c:pt idx="3">
                  <c:v>371</c:v>
                </c:pt>
                <c:pt idx="4">
                  <c:v>332</c:v>
                </c:pt>
                <c:pt idx="5">
                  <c:v>85</c:v>
                </c:pt>
                <c:pt idx="6">
                  <c:v>76</c:v>
                </c:pt>
                <c:pt idx="7">
                  <c:v>67</c:v>
                </c:pt>
                <c:pt idx="8">
                  <c:v>55</c:v>
                </c:pt>
                <c:pt idx="9">
                  <c:v>43</c:v>
                </c:pt>
                <c:pt idx="10">
                  <c:v>31</c:v>
                </c:pt>
                <c:pt idx="11">
                  <c:v>29</c:v>
                </c:pt>
                <c:pt idx="12">
                  <c:v>22</c:v>
                </c:pt>
                <c:pt idx="13">
                  <c:v>20</c:v>
                </c:pt>
                <c:pt idx="14">
                  <c:v>17</c:v>
                </c:pt>
                <c:pt idx="15">
                  <c:v>16</c:v>
                </c:pt>
                <c:pt idx="16">
                  <c:v>15</c:v>
                </c:pt>
                <c:pt idx="17">
                  <c:v>8</c:v>
                </c:pt>
                <c:pt idx="18">
                  <c:v>6</c:v>
                </c:pt>
                <c:pt idx="19">
                  <c:v>5</c:v>
                </c:pt>
                <c:pt idx="20">
                  <c:v>4</c:v>
                </c:pt>
                <c:pt idx="21">
                  <c:v>4</c:v>
                </c:pt>
                <c:pt idx="22">
                  <c:v>3</c:v>
                </c:pt>
                <c:pt idx="23">
                  <c:v>3</c:v>
                </c:pt>
                <c:pt idx="24">
                  <c:v>1</c:v>
                </c:pt>
              </c:numCache>
            </c:numRef>
          </c:val>
          <c:extLst>
            <c:ext xmlns:c16="http://schemas.microsoft.com/office/drawing/2014/chart" uri="{C3380CC4-5D6E-409C-BE32-E72D297353CC}">
              <c16:uniqueId val="{00000032-ED58-AA41-BA98-8B4AF151458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colors5.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E0513C-91F7-4C41-A9D9-B01DB592C2A3}"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69630E13-A95E-4D71-9A08-736C022E4241}">
      <dgm:prSet/>
      <dgm:spPr/>
      <dgm:t>
        <a:bodyPr/>
        <a:lstStyle/>
        <a:p>
          <a:r>
            <a:rPr lang="tr-TR" dirty="0"/>
            <a:t>LİTERATÜR ARAŞTIRMASI</a:t>
          </a:r>
          <a:endParaRPr lang="en-US" dirty="0"/>
        </a:p>
      </dgm:t>
    </dgm:pt>
    <dgm:pt modelId="{1E3B5EC9-431C-4056-B841-68C0C0B64731}" type="parTrans" cxnId="{BAF2ABAD-9F09-43BE-8F3C-70C3512ED55C}">
      <dgm:prSet/>
      <dgm:spPr/>
      <dgm:t>
        <a:bodyPr/>
        <a:lstStyle/>
        <a:p>
          <a:endParaRPr lang="en-US"/>
        </a:p>
      </dgm:t>
    </dgm:pt>
    <dgm:pt modelId="{407F2D54-A375-4A60-BEA9-1FF86A477C61}" type="sibTrans" cxnId="{BAF2ABAD-9F09-43BE-8F3C-70C3512ED55C}">
      <dgm:prSet/>
      <dgm:spPr/>
      <dgm:t>
        <a:bodyPr/>
        <a:lstStyle/>
        <a:p>
          <a:endParaRPr lang="en-US"/>
        </a:p>
      </dgm:t>
    </dgm:pt>
    <dgm:pt modelId="{FACF21BA-BB9F-49FA-9FF8-2A503567828E}">
      <dgm:prSet/>
      <dgm:spPr/>
      <dgm:t>
        <a:bodyPr/>
        <a:lstStyle/>
        <a:p>
          <a:r>
            <a:rPr lang="tr-TR" dirty="0"/>
            <a:t>PROJE KONUSU </a:t>
          </a:r>
          <a:endParaRPr lang="en-US" dirty="0"/>
        </a:p>
      </dgm:t>
    </dgm:pt>
    <dgm:pt modelId="{A3100662-363C-4D41-A2C2-CC35BCF4F4A9}" type="parTrans" cxnId="{2FA64072-394D-43F0-A0EE-B690D2565495}">
      <dgm:prSet/>
      <dgm:spPr/>
      <dgm:t>
        <a:bodyPr/>
        <a:lstStyle/>
        <a:p>
          <a:endParaRPr lang="en-US"/>
        </a:p>
      </dgm:t>
    </dgm:pt>
    <dgm:pt modelId="{F250588E-ECC5-4D47-B281-D32CBF9DF209}" type="sibTrans" cxnId="{2FA64072-394D-43F0-A0EE-B690D2565495}">
      <dgm:prSet/>
      <dgm:spPr/>
      <dgm:t>
        <a:bodyPr/>
        <a:lstStyle/>
        <a:p>
          <a:endParaRPr lang="en-US"/>
        </a:p>
      </dgm:t>
    </dgm:pt>
    <dgm:pt modelId="{1DBABBFC-4C4E-44F5-9124-9F874F606B0C}">
      <dgm:prSet/>
      <dgm:spPr/>
      <dgm:t>
        <a:bodyPr/>
        <a:lstStyle/>
        <a:p>
          <a:r>
            <a:rPr lang="tr-TR" dirty="0"/>
            <a:t>PROBLEM TANIMI</a:t>
          </a:r>
          <a:endParaRPr lang="en-US" dirty="0"/>
        </a:p>
      </dgm:t>
    </dgm:pt>
    <dgm:pt modelId="{C26F55B3-B721-4575-BC0D-0949F931218B}" type="parTrans" cxnId="{9017F13F-7A39-4E06-BF5D-409263C4870D}">
      <dgm:prSet/>
      <dgm:spPr/>
      <dgm:t>
        <a:bodyPr/>
        <a:lstStyle/>
        <a:p>
          <a:endParaRPr lang="en-US"/>
        </a:p>
      </dgm:t>
    </dgm:pt>
    <dgm:pt modelId="{166158BD-E32F-4DCA-A9C6-5F9078E47E43}" type="sibTrans" cxnId="{9017F13F-7A39-4E06-BF5D-409263C4870D}">
      <dgm:prSet/>
      <dgm:spPr/>
      <dgm:t>
        <a:bodyPr/>
        <a:lstStyle/>
        <a:p>
          <a:endParaRPr lang="en-US"/>
        </a:p>
      </dgm:t>
    </dgm:pt>
    <dgm:pt modelId="{B67A4E08-3628-48CC-8FBF-6FB81038BF84}">
      <dgm:prSet/>
      <dgm:spPr/>
      <dgm:t>
        <a:bodyPr/>
        <a:lstStyle/>
        <a:p>
          <a:r>
            <a:rPr lang="en-US" dirty="0"/>
            <a:t>METOT</a:t>
          </a:r>
        </a:p>
      </dgm:t>
    </dgm:pt>
    <dgm:pt modelId="{5B4C2ACC-9AE3-4E5C-9BD2-456910FF77B7}" type="parTrans" cxnId="{87C09A6E-5140-40B9-B411-67D5F24EC76B}">
      <dgm:prSet/>
      <dgm:spPr/>
      <dgm:t>
        <a:bodyPr/>
        <a:lstStyle/>
        <a:p>
          <a:endParaRPr lang="en-US"/>
        </a:p>
      </dgm:t>
    </dgm:pt>
    <dgm:pt modelId="{5E412F68-B2BA-4782-8F54-8B98D8A7585A}" type="sibTrans" cxnId="{87C09A6E-5140-40B9-B411-67D5F24EC76B}">
      <dgm:prSet/>
      <dgm:spPr/>
      <dgm:t>
        <a:bodyPr/>
        <a:lstStyle/>
        <a:p>
          <a:endParaRPr lang="en-US"/>
        </a:p>
      </dgm:t>
    </dgm:pt>
    <dgm:pt modelId="{2CD825C7-1B8F-4794-947C-47F54D8228F0}">
      <dgm:prSet/>
      <dgm:spPr/>
      <dgm:t>
        <a:bodyPr/>
        <a:lstStyle/>
        <a:p>
          <a:r>
            <a:rPr lang="tr-TR" dirty="0"/>
            <a:t>UYGULAMA</a:t>
          </a:r>
          <a:endParaRPr lang="en-US" dirty="0"/>
        </a:p>
      </dgm:t>
    </dgm:pt>
    <dgm:pt modelId="{B3AF9471-CFB5-49EB-8D61-E4AB6A146941}" type="parTrans" cxnId="{F5EB7AFC-A023-46A6-BF42-5C6C20084F90}">
      <dgm:prSet/>
      <dgm:spPr/>
      <dgm:t>
        <a:bodyPr/>
        <a:lstStyle/>
        <a:p>
          <a:endParaRPr lang="en-US"/>
        </a:p>
      </dgm:t>
    </dgm:pt>
    <dgm:pt modelId="{921D8997-BEA4-4564-937C-347FE7203438}" type="sibTrans" cxnId="{F5EB7AFC-A023-46A6-BF42-5C6C20084F90}">
      <dgm:prSet/>
      <dgm:spPr/>
      <dgm:t>
        <a:bodyPr/>
        <a:lstStyle/>
        <a:p>
          <a:endParaRPr lang="en-US"/>
        </a:p>
      </dgm:t>
    </dgm:pt>
    <dgm:pt modelId="{8640EC6D-9F39-4A9A-95DE-F148DF02F1ED}">
      <dgm:prSet/>
      <dgm:spPr/>
      <dgm:t>
        <a:bodyPr/>
        <a:lstStyle/>
        <a:p>
          <a:r>
            <a:rPr lang="tr-TR" dirty="0"/>
            <a:t>PROJE PLANI </a:t>
          </a:r>
          <a:endParaRPr lang="en-US" dirty="0"/>
        </a:p>
      </dgm:t>
    </dgm:pt>
    <dgm:pt modelId="{218B7DF2-D671-419F-858C-ED010A94B308}" type="parTrans" cxnId="{18CE42C2-221A-442F-B839-E88D2A6B5E46}">
      <dgm:prSet/>
      <dgm:spPr/>
      <dgm:t>
        <a:bodyPr/>
        <a:lstStyle/>
        <a:p>
          <a:endParaRPr lang="en-US"/>
        </a:p>
      </dgm:t>
    </dgm:pt>
    <dgm:pt modelId="{C7B8C523-DFA2-4743-93D3-2ECAB9C6AC3A}" type="sibTrans" cxnId="{18CE42C2-221A-442F-B839-E88D2A6B5E46}">
      <dgm:prSet/>
      <dgm:spPr/>
      <dgm:t>
        <a:bodyPr/>
        <a:lstStyle/>
        <a:p>
          <a:endParaRPr lang="en-US"/>
        </a:p>
      </dgm:t>
    </dgm:pt>
    <dgm:pt modelId="{B251E427-06ED-4CF5-BB9C-2F301A007E16}">
      <dgm:prSet/>
      <dgm:spPr/>
      <dgm:t>
        <a:bodyPr/>
        <a:lstStyle/>
        <a:p>
          <a:r>
            <a:rPr lang="tr-TR" dirty="0"/>
            <a:t>MEVCUT DURUM ANALİZİ</a:t>
          </a:r>
          <a:endParaRPr lang="en-US" dirty="0"/>
        </a:p>
      </dgm:t>
    </dgm:pt>
    <dgm:pt modelId="{AF56B471-AB19-4694-86F9-DAF5C8758460}" type="sibTrans" cxnId="{F730A276-CA86-43AD-8E1E-744FF0536184}">
      <dgm:prSet/>
      <dgm:spPr/>
      <dgm:t>
        <a:bodyPr/>
        <a:lstStyle/>
        <a:p>
          <a:endParaRPr lang="en-US"/>
        </a:p>
      </dgm:t>
    </dgm:pt>
    <dgm:pt modelId="{32140B50-4434-45B8-9ADE-9176E6113C1D}" type="parTrans" cxnId="{F730A276-CA86-43AD-8E1E-744FF0536184}">
      <dgm:prSet/>
      <dgm:spPr/>
      <dgm:t>
        <a:bodyPr/>
        <a:lstStyle/>
        <a:p>
          <a:endParaRPr lang="en-US"/>
        </a:p>
      </dgm:t>
    </dgm:pt>
    <dgm:pt modelId="{CA4EAF3A-FD93-B74D-960E-FDC766682048}" type="pres">
      <dgm:prSet presAssocID="{2FE0513C-91F7-4C41-A9D9-B01DB592C2A3}" presName="vert0" presStyleCnt="0">
        <dgm:presLayoutVars>
          <dgm:dir/>
          <dgm:animOne val="branch"/>
          <dgm:animLvl val="lvl"/>
        </dgm:presLayoutVars>
      </dgm:prSet>
      <dgm:spPr/>
    </dgm:pt>
    <dgm:pt modelId="{A6702B03-B4E5-E442-AD3D-3D8107D9ACA3}" type="pres">
      <dgm:prSet presAssocID="{B251E427-06ED-4CF5-BB9C-2F301A007E16}" presName="thickLine" presStyleLbl="alignNode1" presStyleIdx="0" presStyleCnt="7"/>
      <dgm:spPr/>
    </dgm:pt>
    <dgm:pt modelId="{6A44061C-928F-1749-8412-FC5968431569}" type="pres">
      <dgm:prSet presAssocID="{B251E427-06ED-4CF5-BB9C-2F301A007E16}" presName="horz1" presStyleCnt="0"/>
      <dgm:spPr/>
    </dgm:pt>
    <dgm:pt modelId="{0C23F3EE-8BED-494C-8EB1-232E9739E080}" type="pres">
      <dgm:prSet presAssocID="{B251E427-06ED-4CF5-BB9C-2F301A007E16}" presName="tx1" presStyleLbl="revTx" presStyleIdx="0" presStyleCnt="7"/>
      <dgm:spPr/>
    </dgm:pt>
    <dgm:pt modelId="{13841395-E359-F144-8D1F-196E3F8C78ED}" type="pres">
      <dgm:prSet presAssocID="{B251E427-06ED-4CF5-BB9C-2F301A007E16}" presName="vert1" presStyleCnt="0"/>
      <dgm:spPr/>
    </dgm:pt>
    <dgm:pt modelId="{4E7948E0-E7BA-3640-82BA-4EE7C0B660BA}" type="pres">
      <dgm:prSet presAssocID="{FACF21BA-BB9F-49FA-9FF8-2A503567828E}" presName="thickLine" presStyleLbl="alignNode1" presStyleIdx="1" presStyleCnt="7"/>
      <dgm:spPr/>
    </dgm:pt>
    <dgm:pt modelId="{23CFBA94-D190-E84F-8A98-914E83B60A8B}" type="pres">
      <dgm:prSet presAssocID="{FACF21BA-BB9F-49FA-9FF8-2A503567828E}" presName="horz1" presStyleCnt="0"/>
      <dgm:spPr/>
    </dgm:pt>
    <dgm:pt modelId="{F53CED59-4161-804F-BB3F-A74789E17DC9}" type="pres">
      <dgm:prSet presAssocID="{FACF21BA-BB9F-49FA-9FF8-2A503567828E}" presName="tx1" presStyleLbl="revTx" presStyleIdx="1" presStyleCnt="7"/>
      <dgm:spPr/>
    </dgm:pt>
    <dgm:pt modelId="{97E89522-794B-D344-B0A0-500B190F6773}" type="pres">
      <dgm:prSet presAssocID="{FACF21BA-BB9F-49FA-9FF8-2A503567828E}" presName="vert1" presStyleCnt="0"/>
      <dgm:spPr/>
    </dgm:pt>
    <dgm:pt modelId="{53AA8956-EDAE-2647-A92D-C7A5FC60A360}" type="pres">
      <dgm:prSet presAssocID="{1DBABBFC-4C4E-44F5-9124-9F874F606B0C}" presName="thickLine" presStyleLbl="alignNode1" presStyleIdx="2" presStyleCnt="7"/>
      <dgm:spPr/>
    </dgm:pt>
    <dgm:pt modelId="{CF49852F-5360-3444-A6F9-9123432BB3DA}" type="pres">
      <dgm:prSet presAssocID="{1DBABBFC-4C4E-44F5-9124-9F874F606B0C}" presName="horz1" presStyleCnt="0"/>
      <dgm:spPr/>
    </dgm:pt>
    <dgm:pt modelId="{A00DE1B5-0979-F440-B982-1083A614037E}" type="pres">
      <dgm:prSet presAssocID="{1DBABBFC-4C4E-44F5-9124-9F874F606B0C}" presName="tx1" presStyleLbl="revTx" presStyleIdx="2" presStyleCnt="7"/>
      <dgm:spPr/>
    </dgm:pt>
    <dgm:pt modelId="{19F0A0A0-239A-1E40-B842-327B807DA844}" type="pres">
      <dgm:prSet presAssocID="{1DBABBFC-4C4E-44F5-9124-9F874F606B0C}" presName="vert1" presStyleCnt="0"/>
      <dgm:spPr/>
    </dgm:pt>
    <dgm:pt modelId="{7CABA1A8-E221-AB4D-A8D8-B88280B666D7}" type="pres">
      <dgm:prSet presAssocID="{69630E13-A95E-4D71-9A08-736C022E4241}" presName="thickLine" presStyleLbl="alignNode1" presStyleIdx="3" presStyleCnt="7"/>
      <dgm:spPr/>
    </dgm:pt>
    <dgm:pt modelId="{FA23E367-0DC0-AA40-A2B2-9FBB9A2507A8}" type="pres">
      <dgm:prSet presAssocID="{69630E13-A95E-4D71-9A08-736C022E4241}" presName="horz1" presStyleCnt="0"/>
      <dgm:spPr/>
    </dgm:pt>
    <dgm:pt modelId="{F83EBEF4-7B4B-3B49-B9CD-0D09A7E11ADC}" type="pres">
      <dgm:prSet presAssocID="{69630E13-A95E-4D71-9A08-736C022E4241}" presName="tx1" presStyleLbl="revTx" presStyleIdx="3" presStyleCnt="7"/>
      <dgm:spPr/>
    </dgm:pt>
    <dgm:pt modelId="{368D9763-6E76-2E4C-9BDF-4869227DAF60}" type="pres">
      <dgm:prSet presAssocID="{69630E13-A95E-4D71-9A08-736C022E4241}" presName="vert1" presStyleCnt="0"/>
      <dgm:spPr/>
    </dgm:pt>
    <dgm:pt modelId="{FB4C23DC-0DD9-FE47-97A0-57B2653E351E}" type="pres">
      <dgm:prSet presAssocID="{B67A4E08-3628-48CC-8FBF-6FB81038BF84}" presName="thickLine" presStyleLbl="alignNode1" presStyleIdx="4" presStyleCnt="7"/>
      <dgm:spPr/>
    </dgm:pt>
    <dgm:pt modelId="{A42C4042-3BC6-2942-A315-DF9C44B56056}" type="pres">
      <dgm:prSet presAssocID="{B67A4E08-3628-48CC-8FBF-6FB81038BF84}" presName="horz1" presStyleCnt="0"/>
      <dgm:spPr/>
    </dgm:pt>
    <dgm:pt modelId="{024B9902-5E61-F649-8594-E2C65C308B2A}" type="pres">
      <dgm:prSet presAssocID="{B67A4E08-3628-48CC-8FBF-6FB81038BF84}" presName="tx1" presStyleLbl="revTx" presStyleIdx="4" presStyleCnt="7"/>
      <dgm:spPr/>
    </dgm:pt>
    <dgm:pt modelId="{4A3CB670-6713-C046-B7C5-822923C0047E}" type="pres">
      <dgm:prSet presAssocID="{B67A4E08-3628-48CC-8FBF-6FB81038BF84}" presName="vert1" presStyleCnt="0"/>
      <dgm:spPr/>
    </dgm:pt>
    <dgm:pt modelId="{DD6EDCC7-24FC-054A-B10B-B574AA708FDF}" type="pres">
      <dgm:prSet presAssocID="{2CD825C7-1B8F-4794-947C-47F54D8228F0}" presName="thickLine" presStyleLbl="alignNode1" presStyleIdx="5" presStyleCnt="7"/>
      <dgm:spPr/>
    </dgm:pt>
    <dgm:pt modelId="{59FA68FF-A8CE-7546-871B-C5A04D15374F}" type="pres">
      <dgm:prSet presAssocID="{2CD825C7-1B8F-4794-947C-47F54D8228F0}" presName="horz1" presStyleCnt="0"/>
      <dgm:spPr/>
    </dgm:pt>
    <dgm:pt modelId="{21551C7B-FF27-7E44-A574-103315AF5272}" type="pres">
      <dgm:prSet presAssocID="{2CD825C7-1B8F-4794-947C-47F54D8228F0}" presName="tx1" presStyleLbl="revTx" presStyleIdx="5" presStyleCnt="7"/>
      <dgm:spPr/>
    </dgm:pt>
    <dgm:pt modelId="{5D321EE5-D039-D045-A3D7-A0C6C013D1CC}" type="pres">
      <dgm:prSet presAssocID="{2CD825C7-1B8F-4794-947C-47F54D8228F0}" presName="vert1" presStyleCnt="0"/>
      <dgm:spPr/>
    </dgm:pt>
    <dgm:pt modelId="{6400C7BC-2299-0B45-AC92-1740237C9940}" type="pres">
      <dgm:prSet presAssocID="{8640EC6D-9F39-4A9A-95DE-F148DF02F1ED}" presName="thickLine" presStyleLbl="alignNode1" presStyleIdx="6" presStyleCnt="7"/>
      <dgm:spPr/>
    </dgm:pt>
    <dgm:pt modelId="{452BE71E-81CD-A24C-B8FD-DC5A243B05A7}" type="pres">
      <dgm:prSet presAssocID="{8640EC6D-9F39-4A9A-95DE-F148DF02F1ED}" presName="horz1" presStyleCnt="0"/>
      <dgm:spPr/>
    </dgm:pt>
    <dgm:pt modelId="{8FDB1E95-941E-0D41-A7B9-5226689125FF}" type="pres">
      <dgm:prSet presAssocID="{8640EC6D-9F39-4A9A-95DE-F148DF02F1ED}" presName="tx1" presStyleLbl="revTx" presStyleIdx="6" presStyleCnt="7"/>
      <dgm:spPr/>
    </dgm:pt>
    <dgm:pt modelId="{467835C3-49B8-C04F-9F35-7F265EDE22D7}" type="pres">
      <dgm:prSet presAssocID="{8640EC6D-9F39-4A9A-95DE-F148DF02F1ED}" presName="vert1" presStyleCnt="0"/>
      <dgm:spPr/>
    </dgm:pt>
  </dgm:ptLst>
  <dgm:cxnLst>
    <dgm:cxn modelId="{EB3B4E0D-3E70-8245-9F99-1377C739C2DC}" type="presOf" srcId="{B251E427-06ED-4CF5-BB9C-2F301A007E16}" destId="{0C23F3EE-8BED-494C-8EB1-232E9739E080}" srcOrd="0" destOrd="0" presId="urn:microsoft.com/office/officeart/2008/layout/LinedList"/>
    <dgm:cxn modelId="{9017F13F-7A39-4E06-BF5D-409263C4870D}" srcId="{2FE0513C-91F7-4C41-A9D9-B01DB592C2A3}" destId="{1DBABBFC-4C4E-44F5-9124-9F874F606B0C}" srcOrd="2" destOrd="0" parTransId="{C26F55B3-B721-4575-BC0D-0949F931218B}" sibTransId="{166158BD-E32F-4DCA-A9C6-5F9078E47E43}"/>
    <dgm:cxn modelId="{EF86304F-EE9B-6345-8A7D-7BF8EF237DCC}" type="presOf" srcId="{FACF21BA-BB9F-49FA-9FF8-2A503567828E}" destId="{F53CED59-4161-804F-BB3F-A74789E17DC9}" srcOrd="0" destOrd="0" presId="urn:microsoft.com/office/officeart/2008/layout/LinedList"/>
    <dgm:cxn modelId="{87C09A6E-5140-40B9-B411-67D5F24EC76B}" srcId="{2FE0513C-91F7-4C41-A9D9-B01DB592C2A3}" destId="{B67A4E08-3628-48CC-8FBF-6FB81038BF84}" srcOrd="4" destOrd="0" parTransId="{5B4C2ACC-9AE3-4E5C-9BD2-456910FF77B7}" sibTransId="{5E412F68-B2BA-4782-8F54-8B98D8A7585A}"/>
    <dgm:cxn modelId="{2FA64072-394D-43F0-A0EE-B690D2565495}" srcId="{2FE0513C-91F7-4C41-A9D9-B01DB592C2A3}" destId="{FACF21BA-BB9F-49FA-9FF8-2A503567828E}" srcOrd="1" destOrd="0" parTransId="{A3100662-363C-4D41-A2C2-CC35BCF4F4A9}" sibTransId="{F250588E-ECC5-4D47-B281-D32CBF9DF209}"/>
    <dgm:cxn modelId="{F730A276-CA86-43AD-8E1E-744FF0536184}" srcId="{2FE0513C-91F7-4C41-A9D9-B01DB592C2A3}" destId="{B251E427-06ED-4CF5-BB9C-2F301A007E16}" srcOrd="0" destOrd="0" parTransId="{32140B50-4434-45B8-9ADE-9176E6113C1D}" sibTransId="{AF56B471-AB19-4694-86F9-DAF5C8758460}"/>
    <dgm:cxn modelId="{A3882585-4820-D94D-B9A2-EE61110AC9BB}" type="presOf" srcId="{B67A4E08-3628-48CC-8FBF-6FB81038BF84}" destId="{024B9902-5E61-F649-8594-E2C65C308B2A}" srcOrd="0" destOrd="0" presId="urn:microsoft.com/office/officeart/2008/layout/LinedList"/>
    <dgm:cxn modelId="{A38EE6A0-DFB6-5642-AE9B-C1E5F552854D}" type="presOf" srcId="{2FE0513C-91F7-4C41-A9D9-B01DB592C2A3}" destId="{CA4EAF3A-FD93-B74D-960E-FDC766682048}" srcOrd="0" destOrd="0" presId="urn:microsoft.com/office/officeart/2008/layout/LinedList"/>
    <dgm:cxn modelId="{5348D6A1-EF65-D84F-825F-5FC935791943}" type="presOf" srcId="{2CD825C7-1B8F-4794-947C-47F54D8228F0}" destId="{21551C7B-FF27-7E44-A574-103315AF5272}" srcOrd="0" destOrd="0" presId="urn:microsoft.com/office/officeart/2008/layout/LinedList"/>
    <dgm:cxn modelId="{BAF2ABAD-9F09-43BE-8F3C-70C3512ED55C}" srcId="{2FE0513C-91F7-4C41-A9D9-B01DB592C2A3}" destId="{69630E13-A95E-4D71-9A08-736C022E4241}" srcOrd="3" destOrd="0" parTransId="{1E3B5EC9-431C-4056-B841-68C0C0B64731}" sibTransId="{407F2D54-A375-4A60-BEA9-1FF86A477C61}"/>
    <dgm:cxn modelId="{8C30FABE-F9D3-3E43-9383-6A9FED322D5E}" type="presOf" srcId="{1DBABBFC-4C4E-44F5-9124-9F874F606B0C}" destId="{A00DE1B5-0979-F440-B982-1083A614037E}" srcOrd="0" destOrd="0" presId="urn:microsoft.com/office/officeart/2008/layout/LinedList"/>
    <dgm:cxn modelId="{18CE42C2-221A-442F-B839-E88D2A6B5E46}" srcId="{2FE0513C-91F7-4C41-A9D9-B01DB592C2A3}" destId="{8640EC6D-9F39-4A9A-95DE-F148DF02F1ED}" srcOrd="6" destOrd="0" parTransId="{218B7DF2-D671-419F-858C-ED010A94B308}" sibTransId="{C7B8C523-DFA2-4743-93D3-2ECAB9C6AC3A}"/>
    <dgm:cxn modelId="{B121CDD2-6F2E-D941-9C94-E084755492B2}" type="presOf" srcId="{69630E13-A95E-4D71-9A08-736C022E4241}" destId="{F83EBEF4-7B4B-3B49-B9CD-0D09A7E11ADC}" srcOrd="0" destOrd="0" presId="urn:microsoft.com/office/officeart/2008/layout/LinedList"/>
    <dgm:cxn modelId="{F7D494F9-8A24-6943-B18F-5CA0B2CCF345}" type="presOf" srcId="{8640EC6D-9F39-4A9A-95DE-F148DF02F1ED}" destId="{8FDB1E95-941E-0D41-A7B9-5226689125FF}" srcOrd="0" destOrd="0" presId="urn:microsoft.com/office/officeart/2008/layout/LinedList"/>
    <dgm:cxn modelId="{F5EB7AFC-A023-46A6-BF42-5C6C20084F90}" srcId="{2FE0513C-91F7-4C41-A9D9-B01DB592C2A3}" destId="{2CD825C7-1B8F-4794-947C-47F54D8228F0}" srcOrd="5" destOrd="0" parTransId="{B3AF9471-CFB5-49EB-8D61-E4AB6A146941}" sibTransId="{921D8997-BEA4-4564-937C-347FE7203438}"/>
    <dgm:cxn modelId="{DEE022E9-0181-FF46-9F8F-39837EDF9A26}" type="presParOf" srcId="{CA4EAF3A-FD93-B74D-960E-FDC766682048}" destId="{A6702B03-B4E5-E442-AD3D-3D8107D9ACA3}" srcOrd="0" destOrd="0" presId="urn:microsoft.com/office/officeart/2008/layout/LinedList"/>
    <dgm:cxn modelId="{1B6A02D5-C2A4-0D44-9E96-E7399C8F0BCF}" type="presParOf" srcId="{CA4EAF3A-FD93-B74D-960E-FDC766682048}" destId="{6A44061C-928F-1749-8412-FC5968431569}" srcOrd="1" destOrd="0" presId="urn:microsoft.com/office/officeart/2008/layout/LinedList"/>
    <dgm:cxn modelId="{81B28A4A-F412-2441-ABE8-88E00069002B}" type="presParOf" srcId="{6A44061C-928F-1749-8412-FC5968431569}" destId="{0C23F3EE-8BED-494C-8EB1-232E9739E080}" srcOrd="0" destOrd="0" presId="urn:microsoft.com/office/officeart/2008/layout/LinedList"/>
    <dgm:cxn modelId="{59F284FA-6B00-F84B-A268-C35E861C7E51}" type="presParOf" srcId="{6A44061C-928F-1749-8412-FC5968431569}" destId="{13841395-E359-F144-8D1F-196E3F8C78ED}" srcOrd="1" destOrd="0" presId="urn:microsoft.com/office/officeart/2008/layout/LinedList"/>
    <dgm:cxn modelId="{050BF182-BD02-A043-A672-A9D7EF7013F1}" type="presParOf" srcId="{CA4EAF3A-FD93-B74D-960E-FDC766682048}" destId="{4E7948E0-E7BA-3640-82BA-4EE7C0B660BA}" srcOrd="2" destOrd="0" presId="urn:microsoft.com/office/officeart/2008/layout/LinedList"/>
    <dgm:cxn modelId="{37BAD8E3-DD3D-A244-AD17-89BAA1184C87}" type="presParOf" srcId="{CA4EAF3A-FD93-B74D-960E-FDC766682048}" destId="{23CFBA94-D190-E84F-8A98-914E83B60A8B}" srcOrd="3" destOrd="0" presId="urn:microsoft.com/office/officeart/2008/layout/LinedList"/>
    <dgm:cxn modelId="{8F2CAEC4-14C4-614E-ACF3-25AB4121DB22}" type="presParOf" srcId="{23CFBA94-D190-E84F-8A98-914E83B60A8B}" destId="{F53CED59-4161-804F-BB3F-A74789E17DC9}" srcOrd="0" destOrd="0" presId="urn:microsoft.com/office/officeart/2008/layout/LinedList"/>
    <dgm:cxn modelId="{A83B740B-4C45-EF4B-9796-BE22CCAFB6A9}" type="presParOf" srcId="{23CFBA94-D190-E84F-8A98-914E83B60A8B}" destId="{97E89522-794B-D344-B0A0-500B190F6773}" srcOrd="1" destOrd="0" presId="urn:microsoft.com/office/officeart/2008/layout/LinedList"/>
    <dgm:cxn modelId="{9D5BB6B5-5269-154C-84C0-BB0EF1969587}" type="presParOf" srcId="{CA4EAF3A-FD93-B74D-960E-FDC766682048}" destId="{53AA8956-EDAE-2647-A92D-C7A5FC60A360}" srcOrd="4" destOrd="0" presId="urn:microsoft.com/office/officeart/2008/layout/LinedList"/>
    <dgm:cxn modelId="{0CC1E2B8-FA20-5B47-9069-FCD8EDBB4A18}" type="presParOf" srcId="{CA4EAF3A-FD93-B74D-960E-FDC766682048}" destId="{CF49852F-5360-3444-A6F9-9123432BB3DA}" srcOrd="5" destOrd="0" presId="urn:microsoft.com/office/officeart/2008/layout/LinedList"/>
    <dgm:cxn modelId="{2E4AE91D-ACB4-A849-B4B3-BBC5065377CA}" type="presParOf" srcId="{CF49852F-5360-3444-A6F9-9123432BB3DA}" destId="{A00DE1B5-0979-F440-B982-1083A614037E}" srcOrd="0" destOrd="0" presId="urn:microsoft.com/office/officeart/2008/layout/LinedList"/>
    <dgm:cxn modelId="{FA5ADB22-AB01-8A49-90D9-9AAE645F2D87}" type="presParOf" srcId="{CF49852F-5360-3444-A6F9-9123432BB3DA}" destId="{19F0A0A0-239A-1E40-B842-327B807DA844}" srcOrd="1" destOrd="0" presId="urn:microsoft.com/office/officeart/2008/layout/LinedList"/>
    <dgm:cxn modelId="{121822D7-9681-E146-B8D3-6C81FD66F1B5}" type="presParOf" srcId="{CA4EAF3A-FD93-B74D-960E-FDC766682048}" destId="{7CABA1A8-E221-AB4D-A8D8-B88280B666D7}" srcOrd="6" destOrd="0" presId="urn:microsoft.com/office/officeart/2008/layout/LinedList"/>
    <dgm:cxn modelId="{603A0A8C-B64F-4449-B88B-BEE0EF905BEE}" type="presParOf" srcId="{CA4EAF3A-FD93-B74D-960E-FDC766682048}" destId="{FA23E367-0DC0-AA40-A2B2-9FBB9A2507A8}" srcOrd="7" destOrd="0" presId="urn:microsoft.com/office/officeart/2008/layout/LinedList"/>
    <dgm:cxn modelId="{59205156-EAA9-864D-ACE4-6826CCFFF144}" type="presParOf" srcId="{FA23E367-0DC0-AA40-A2B2-9FBB9A2507A8}" destId="{F83EBEF4-7B4B-3B49-B9CD-0D09A7E11ADC}" srcOrd="0" destOrd="0" presId="urn:microsoft.com/office/officeart/2008/layout/LinedList"/>
    <dgm:cxn modelId="{A480FD20-3A0C-0D46-90E7-A9CE63F06743}" type="presParOf" srcId="{FA23E367-0DC0-AA40-A2B2-9FBB9A2507A8}" destId="{368D9763-6E76-2E4C-9BDF-4869227DAF60}" srcOrd="1" destOrd="0" presId="urn:microsoft.com/office/officeart/2008/layout/LinedList"/>
    <dgm:cxn modelId="{8130EABB-F72B-1C40-B3BC-5E2A187780D0}" type="presParOf" srcId="{CA4EAF3A-FD93-B74D-960E-FDC766682048}" destId="{FB4C23DC-0DD9-FE47-97A0-57B2653E351E}" srcOrd="8" destOrd="0" presId="urn:microsoft.com/office/officeart/2008/layout/LinedList"/>
    <dgm:cxn modelId="{B884DF53-DC7E-B04A-A236-DF7AAC2534C0}" type="presParOf" srcId="{CA4EAF3A-FD93-B74D-960E-FDC766682048}" destId="{A42C4042-3BC6-2942-A315-DF9C44B56056}" srcOrd="9" destOrd="0" presId="urn:microsoft.com/office/officeart/2008/layout/LinedList"/>
    <dgm:cxn modelId="{C94AF6A8-EB96-9140-AFE8-AC17BF9467D3}" type="presParOf" srcId="{A42C4042-3BC6-2942-A315-DF9C44B56056}" destId="{024B9902-5E61-F649-8594-E2C65C308B2A}" srcOrd="0" destOrd="0" presId="urn:microsoft.com/office/officeart/2008/layout/LinedList"/>
    <dgm:cxn modelId="{60DE605E-C3EF-944A-B240-EF37263B5599}" type="presParOf" srcId="{A42C4042-3BC6-2942-A315-DF9C44B56056}" destId="{4A3CB670-6713-C046-B7C5-822923C0047E}" srcOrd="1" destOrd="0" presId="urn:microsoft.com/office/officeart/2008/layout/LinedList"/>
    <dgm:cxn modelId="{1075E9A9-74AB-BE47-B326-BE1541CEE1C2}" type="presParOf" srcId="{CA4EAF3A-FD93-B74D-960E-FDC766682048}" destId="{DD6EDCC7-24FC-054A-B10B-B574AA708FDF}" srcOrd="10" destOrd="0" presId="urn:microsoft.com/office/officeart/2008/layout/LinedList"/>
    <dgm:cxn modelId="{769BA75E-9B65-BA49-B215-AEE27FF59581}" type="presParOf" srcId="{CA4EAF3A-FD93-B74D-960E-FDC766682048}" destId="{59FA68FF-A8CE-7546-871B-C5A04D15374F}" srcOrd="11" destOrd="0" presId="urn:microsoft.com/office/officeart/2008/layout/LinedList"/>
    <dgm:cxn modelId="{44AD7615-C52C-A54C-9D0A-96002E1CFAD7}" type="presParOf" srcId="{59FA68FF-A8CE-7546-871B-C5A04D15374F}" destId="{21551C7B-FF27-7E44-A574-103315AF5272}" srcOrd="0" destOrd="0" presId="urn:microsoft.com/office/officeart/2008/layout/LinedList"/>
    <dgm:cxn modelId="{D895D8C1-AF4F-BA4A-8DAF-60AA60E7ECD4}" type="presParOf" srcId="{59FA68FF-A8CE-7546-871B-C5A04D15374F}" destId="{5D321EE5-D039-D045-A3D7-A0C6C013D1CC}" srcOrd="1" destOrd="0" presId="urn:microsoft.com/office/officeart/2008/layout/LinedList"/>
    <dgm:cxn modelId="{ABD9A184-09D2-EF45-AE12-CE4784D1B895}" type="presParOf" srcId="{CA4EAF3A-FD93-B74D-960E-FDC766682048}" destId="{6400C7BC-2299-0B45-AC92-1740237C9940}" srcOrd="12" destOrd="0" presId="urn:microsoft.com/office/officeart/2008/layout/LinedList"/>
    <dgm:cxn modelId="{CEC6AF23-4907-8344-9062-2F77EACCB066}" type="presParOf" srcId="{CA4EAF3A-FD93-B74D-960E-FDC766682048}" destId="{452BE71E-81CD-A24C-B8FD-DC5A243B05A7}" srcOrd="13" destOrd="0" presId="urn:microsoft.com/office/officeart/2008/layout/LinedList"/>
    <dgm:cxn modelId="{B1B37C14-E488-6141-9370-94A4E2D85A92}" type="presParOf" srcId="{452BE71E-81CD-A24C-B8FD-DC5A243B05A7}" destId="{8FDB1E95-941E-0D41-A7B9-5226689125FF}" srcOrd="0" destOrd="0" presId="urn:microsoft.com/office/officeart/2008/layout/LinedList"/>
    <dgm:cxn modelId="{AF98564C-6B59-6D4B-822E-41966DB5869E}" type="presParOf" srcId="{452BE71E-81CD-A24C-B8FD-DC5A243B05A7}" destId="{467835C3-49B8-C04F-9F35-7F265EDE22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87846-8FEB-4B6A-8320-680EB2BF3F30}"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CD5F98E8-13D1-4A2C-90BA-22CD5DDB9236}">
      <dgm:prSet/>
      <dgm:spPr/>
      <dgm:t>
        <a:bodyPr/>
        <a:lstStyle/>
        <a:p>
          <a:r>
            <a:rPr lang="tr-TR" dirty="0"/>
            <a:t>Süreç Amacı</a:t>
          </a:r>
          <a:endParaRPr lang="en-US" dirty="0"/>
        </a:p>
      </dgm:t>
    </dgm:pt>
    <dgm:pt modelId="{2CACBBEF-3C12-4009-BE68-6C0A568B071E}" type="parTrans" cxnId="{931D58D6-1BCF-4B2E-B4DB-E031290D27AA}">
      <dgm:prSet/>
      <dgm:spPr/>
      <dgm:t>
        <a:bodyPr/>
        <a:lstStyle/>
        <a:p>
          <a:endParaRPr lang="en-US"/>
        </a:p>
      </dgm:t>
    </dgm:pt>
    <dgm:pt modelId="{E66EDCB2-3CBE-4B2E-8B18-D344B8F1D501}" type="sibTrans" cxnId="{931D58D6-1BCF-4B2E-B4DB-E031290D27AA}">
      <dgm:prSet/>
      <dgm:spPr/>
      <dgm:t>
        <a:bodyPr/>
        <a:lstStyle/>
        <a:p>
          <a:endParaRPr lang="en-US"/>
        </a:p>
      </dgm:t>
    </dgm:pt>
    <dgm:pt modelId="{9E2C1E49-E3B8-40E6-A69F-FEEB3947C517}">
      <dgm:prSet/>
      <dgm:spPr/>
      <dgm:t>
        <a:bodyPr/>
        <a:lstStyle/>
        <a:p>
          <a:pPr algn="just"/>
          <a:r>
            <a:rPr lang="tr-TR" dirty="0"/>
            <a:t>Üretimin devamlılığını ve müşteri memnuniyetinin yüksek olması adına tedarikçilere ve atölyeye doğru zamanda ve doğru adette sipariş vermek, bunu sağlarken stok seviyesini mümkün olan en iyi seviyede tutmaktır. </a:t>
          </a:r>
          <a:endParaRPr lang="en-US" dirty="0"/>
        </a:p>
      </dgm:t>
    </dgm:pt>
    <dgm:pt modelId="{99977D9B-23AA-4916-9D14-E60B7D07F433}" type="parTrans" cxnId="{2C5A4E4D-9E99-4817-BE36-09E9D0BDF3EA}">
      <dgm:prSet/>
      <dgm:spPr/>
      <dgm:t>
        <a:bodyPr/>
        <a:lstStyle/>
        <a:p>
          <a:endParaRPr lang="en-US"/>
        </a:p>
      </dgm:t>
    </dgm:pt>
    <dgm:pt modelId="{C445251B-0987-4C47-AD30-5901CC2B245D}" type="sibTrans" cxnId="{2C5A4E4D-9E99-4817-BE36-09E9D0BDF3EA}">
      <dgm:prSet/>
      <dgm:spPr/>
      <dgm:t>
        <a:bodyPr/>
        <a:lstStyle/>
        <a:p>
          <a:endParaRPr lang="en-US"/>
        </a:p>
      </dgm:t>
    </dgm:pt>
    <dgm:pt modelId="{C8AF9462-3742-4024-8570-5B51BCEE8A45}" type="pres">
      <dgm:prSet presAssocID="{2B587846-8FEB-4B6A-8320-680EB2BF3F30}" presName="Name0" presStyleCnt="0">
        <dgm:presLayoutVars>
          <dgm:dir/>
          <dgm:animLvl val="lvl"/>
          <dgm:resizeHandles val="exact"/>
        </dgm:presLayoutVars>
      </dgm:prSet>
      <dgm:spPr/>
    </dgm:pt>
    <dgm:pt modelId="{B32ADF39-CC46-493D-93B7-72164CAFBA6C}" type="pres">
      <dgm:prSet presAssocID="{9E2C1E49-E3B8-40E6-A69F-FEEB3947C517}" presName="boxAndChildren" presStyleCnt="0"/>
      <dgm:spPr/>
    </dgm:pt>
    <dgm:pt modelId="{70AED3BF-B9F7-4B35-91F9-09F090B7A9BB}" type="pres">
      <dgm:prSet presAssocID="{9E2C1E49-E3B8-40E6-A69F-FEEB3947C517}" presName="parentTextBox" presStyleLbl="node1" presStyleIdx="0" presStyleCnt="2"/>
      <dgm:spPr/>
    </dgm:pt>
    <dgm:pt modelId="{336E1570-17FD-455C-9A8A-17AEB427258F}" type="pres">
      <dgm:prSet presAssocID="{E66EDCB2-3CBE-4B2E-8B18-D344B8F1D501}" presName="sp" presStyleCnt="0"/>
      <dgm:spPr/>
    </dgm:pt>
    <dgm:pt modelId="{6AB0159F-9A14-4F00-9BE6-A16B57289F2E}" type="pres">
      <dgm:prSet presAssocID="{CD5F98E8-13D1-4A2C-90BA-22CD5DDB9236}" presName="arrowAndChildren" presStyleCnt="0"/>
      <dgm:spPr/>
    </dgm:pt>
    <dgm:pt modelId="{153DCD4B-2672-48FF-85FD-1904EA3EB288}" type="pres">
      <dgm:prSet presAssocID="{CD5F98E8-13D1-4A2C-90BA-22CD5DDB9236}" presName="parentTextArrow" presStyleLbl="node1" presStyleIdx="1" presStyleCnt="2"/>
      <dgm:spPr/>
    </dgm:pt>
  </dgm:ptLst>
  <dgm:cxnLst>
    <dgm:cxn modelId="{2C5A4E4D-9E99-4817-BE36-09E9D0BDF3EA}" srcId="{2B587846-8FEB-4B6A-8320-680EB2BF3F30}" destId="{9E2C1E49-E3B8-40E6-A69F-FEEB3947C517}" srcOrd="1" destOrd="0" parTransId="{99977D9B-23AA-4916-9D14-E60B7D07F433}" sibTransId="{C445251B-0987-4C47-AD30-5901CC2B245D}"/>
    <dgm:cxn modelId="{14259163-B30F-42A7-9A43-0B30BDA0EF09}" type="presOf" srcId="{2B587846-8FEB-4B6A-8320-680EB2BF3F30}" destId="{C8AF9462-3742-4024-8570-5B51BCEE8A45}" srcOrd="0" destOrd="0" presId="urn:microsoft.com/office/officeart/2005/8/layout/process4"/>
    <dgm:cxn modelId="{B218169B-D529-43BC-9024-54DC1B8F779B}" type="presOf" srcId="{CD5F98E8-13D1-4A2C-90BA-22CD5DDB9236}" destId="{153DCD4B-2672-48FF-85FD-1904EA3EB288}" srcOrd="0" destOrd="0" presId="urn:microsoft.com/office/officeart/2005/8/layout/process4"/>
    <dgm:cxn modelId="{D4F52EA7-4B69-4302-9AB0-C6B5A245D246}" type="presOf" srcId="{9E2C1E49-E3B8-40E6-A69F-FEEB3947C517}" destId="{70AED3BF-B9F7-4B35-91F9-09F090B7A9BB}" srcOrd="0" destOrd="0" presId="urn:microsoft.com/office/officeart/2005/8/layout/process4"/>
    <dgm:cxn modelId="{931D58D6-1BCF-4B2E-B4DB-E031290D27AA}" srcId="{2B587846-8FEB-4B6A-8320-680EB2BF3F30}" destId="{CD5F98E8-13D1-4A2C-90BA-22CD5DDB9236}" srcOrd="0" destOrd="0" parTransId="{2CACBBEF-3C12-4009-BE68-6C0A568B071E}" sibTransId="{E66EDCB2-3CBE-4B2E-8B18-D344B8F1D501}"/>
    <dgm:cxn modelId="{3378EC4B-65F4-4E15-A558-D481259A60DD}" type="presParOf" srcId="{C8AF9462-3742-4024-8570-5B51BCEE8A45}" destId="{B32ADF39-CC46-493D-93B7-72164CAFBA6C}" srcOrd="0" destOrd="0" presId="urn:microsoft.com/office/officeart/2005/8/layout/process4"/>
    <dgm:cxn modelId="{22A92096-CD62-4DB0-B3C4-6F726401136C}" type="presParOf" srcId="{B32ADF39-CC46-493D-93B7-72164CAFBA6C}" destId="{70AED3BF-B9F7-4B35-91F9-09F090B7A9BB}" srcOrd="0" destOrd="0" presId="urn:microsoft.com/office/officeart/2005/8/layout/process4"/>
    <dgm:cxn modelId="{66BE7889-B85E-430D-91E5-5B1042055D35}" type="presParOf" srcId="{C8AF9462-3742-4024-8570-5B51BCEE8A45}" destId="{336E1570-17FD-455C-9A8A-17AEB427258F}" srcOrd="1" destOrd="0" presId="urn:microsoft.com/office/officeart/2005/8/layout/process4"/>
    <dgm:cxn modelId="{705E62E8-0991-4604-B5C3-3D0D32A68811}" type="presParOf" srcId="{C8AF9462-3742-4024-8570-5B51BCEE8A45}" destId="{6AB0159F-9A14-4F00-9BE6-A16B57289F2E}" srcOrd="2" destOrd="0" presId="urn:microsoft.com/office/officeart/2005/8/layout/process4"/>
    <dgm:cxn modelId="{74968E69-3034-44A0-A17B-FC366A56E9B0}" type="presParOf" srcId="{6AB0159F-9A14-4F00-9BE6-A16B57289F2E}" destId="{153DCD4B-2672-48FF-85FD-1904EA3EB28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B44EEC-B08F-40F1-B35F-BF2486D09C5B}"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BE7B43BF-0819-4A2B-BD97-CB8F5C25BE63}">
      <dgm:prSet/>
      <dgm:spPr/>
      <dgm:t>
        <a:bodyPr/>
        <a:lstStyle/>
        <a:p>
          <a:r>
            <a:rPr lang="tr-TR" dirty="0"/>
            <a:t>Siparişlerin tedarikçilere yayınlanması gerçekleştirilir. </a:t>
          </a:r>
          <a:endParaRPr lang="en-US" dirty="0"/>
        </a:p>
      </dgm:t>
    </dgm:pt>
    <dgm:pt modelId="{78E2AC66-B801-4519-BA85-FC5A682EB6BB}" type="parTrans" cxnId="{BB2AD869-7FC2-4BF8-9048-9EDE0ACBC50E}">
      <dgm:prSet/>
      <dgm:spPr/>
      <dgm:t>
        <a:bodyPr/>
        <a:lstStyle/>
        <a:p>
          <a:endParaRPr lang="en-US"/>
        </a:p>
      </dgm:t>
    </dgm:pt>
    <dgm:pt modelId="{7A2670F8-44C1-4C6F-A651-0C1E8EF7A09E}" type="sibTrans" cxnId="{BB2AD869-7FC2-4BF8-9048-9EDE0ACBC50E}">
      <dgm:prSet/>
      <dgm:spPr/>
      <dgm:t>
        <a:bodyPr/>
        <a:lstStyle/>
        <a:p>
          <a:endParaRPr lang="en-US" dirty="0"/>
        </a:p>
      </dgm:t>
    </dgm:pt>
    <dgm:pt modelId="{265D7758-1498-4AF1-B214-5CC7E3DF4E7A}">
      <dgm:prSet/>
      <dgm:spPr/>
      <dgm:t>
        <a:bodyPr/>
        <a:lstStyle/>
        <a:p>
          <a:r>
            <a:rPr lang="tr-TR" dirty="0"/>
            <a:t>Atölye’de üretilen parçalar için iş emirleri açılır.</a:t>
          </a:r>
          <a:endParaRPr lang="en-US" dirty="0"/>
        </a:p>
      </dgm:t>
    </dgm:pt>
    <dgm:pt modelId="{E1CDB1CC-F562-4C12-A99E-C8A5FE7DA8A5}" type="parTrans" cxnId="{C24A9EE8-BAED-4886-9FF1-C2FD5A1B43C4}">
      <dgm:prSet/>
      <dgm:spPr/>
      <dgm:t>
        <a:bodyPr/>
        <a:lstStyle/>
        <a:p>
          <a:endParaRPr lang="en-US"/>
        </a:p>
      </dgm:t>
    </dgm:pt>
    <dgm:pt modelId="{407C97BF-9118-4A14-ADC3-0F380887BD1A}" type="sibTrans" cxnId="{C24A9EE8-BAED-4886-9FF1-C2FD5A1B43C4}">
      <dgm:prSet/>
      <dgm:spPr/>
      <dgm:t>
        <a:bodyPr/>
        <a:lstStyle/>
        <a:p>
          <a:endParaRPr lang="en-US" dirty="0"/>
        </a:p>
      </dgm:t>
    </dgm:pt>
    <dgm:pt modelId="{DFAE3E64-5BCD-4DAD-A858-37A03ABFD069}">
      <dgm:prSet/>
      <dgm:spPr/>
      <dgm:t>
        <a:bodyPr/>
        <a:lstStyle/>
        <a:p>
          <a:r>
            <a:rPr lang="tr-TR" dirty="0"/>
            <a:t>Kritik parça raporu çalıştırılır ve gerekli acil sipariş aksiyonları alınır.</a:t>
          </a:r>
          <a:endParaRPr lang="en-US" dirty="0"/>
        </a:p>
      </dgm:t>
    </dgm:pt>
    <dgm:pt modelId="{A01A21D3-6D8D-42E1-B607-AE60DF524938}" type="parTrans" cxnId="{87782FAB-AA4E-477F-8427-D74BDD1D73A6}">
      <dgm:prSet/>
      <dgm:spPr/>
      <dgm:t>
        <a:bodyPr/>
        <a:lstStyle/>
        <a:p>
          <a:endParaRPr lang="en-US"/>
        </a:p>
      </dgm:t>
    </dgm:pt>
    <dgm:pt modelId="{31D5FF73-029F-40F5-BD06-7C1193C88795}" type="sibTrans" cxnId="{87782FAB-AA4E-477F-8427-D74BDD1D73A6}">
      <dgm:prSet custT="1"/>
      <dgm:spPr/>
      <dgm:t>
        <a:bodyPr/>
        <a:lstStyle/>
        <a:p>
          <a:endParaRPr lang="en-US" sz="2000" dirty="0"/>
        </a:p>
      </dgm:t>
    </dgm:pt>
    <dgm:pt modelId="{A6F02667-62C4-414A-8807-3C3DAF7932A1}">
      <dgm:prSet/>
      <dgm:spPr/>
      <dgm:t>
        <a:bodyPr/>
        <a:lstStyle/>
        <a:p>
          <a:r>
            <a:rPr lang="tr-TR" dirty="0"/>
            <a:t>Kritik parçalar için gerekli ise sayım ve BOM kontrolü aksiyonları alınır.</a:t>
          </a:r>
          <a:endParaRPr lang="en-US" dirty="0"/>
        </a:p>
      </dgm:t>
    </dgm:pt>
    <dgm:pt modelId="{83B81D10-25B0-40C7-BC13-7EC6C359F072}" type="parTrans" cxnId="{E0FAFC9A-17F9-4EC6-A9BA-140AF9DAB355}">
      <dgm:prSet/>
      <dgm:spPr/>
      <dgm:t>
        <a:bodyPr/>
        <a:lstStyle/>
        <a:p>
          <a:endParaRPr lang="en-US"/>
        </a:p>
      </dgm:t>
    </dgm:pt>
    <dgm:pt modelId="{E892A47D-10ED-4FED-B4DA-08217FA36B7F}" type="sibTrans" cxnId="{E0FAFC9A-17F9-4EC6-A9BA-140AF9DAB355}">
      <dgm:prSet/>
      <dgm:spPr/>
      <dgm:t>
        <a:bodyPr/>
        <a:lstStyle/>
        <a:p>
          <a:endParaRPr lang="en-US" dirty="0"/>
        </a:p>
      </dgm:t>
    </dgm:pt>
    <dgm:pt modelId="{AFEF16A3-CF83-4994-B690-AEB4A10E442D}">
      <dgm:prSet/>
      <dgm:spPr/>
      <dgm:t>
        <a:bodyPr/>
        <a:lstStyle/>
        <a:p>
          <a:r>
            <a:rPr lang="tr-TR" dirty="0"/>
            <a:t>Yedek Parça siparişlerinin analizi yapılır ve sisteme alınır.</a:t>
          </a:r>
          <a:endParaRPr lang="en-US" dirty="0"/>
        </a:p>
      </dgm:t>
    </dgm:pt>
    <dgm:pt modelId="{E56CE0A3-89AC-43B3-A461-A89A9E4F1B05}" type="parTrans" cxnId="{57C0AB19-FCAC-4188-BA48-178588BC4091}">
      <dgm:prSet/>
      <dgm:spPr/>
      <dgm:t>
        <a:bodyPr/>
        <a:lstStyle/>
        <a:p>
          <a:endParaRPr lang="en-US"/>
        </a:p>
      </dgm:t>
    </dgm:pt>
    <dgm:pt modelId="{3E13E606-92A8-44C5-BCAA-2D5B7E62DDDF}" type="sibTrans" cxnId="{57C0AB19-FCAC-4188-BA48-178588BC4091}">
      <dgm:prSet/>
      <dgm:spPr/>
      <dgm:t>
        <a:bodyPr/>
        <a:lstStyle/>
        <a:p>
          <a:endParaRPr lang="en-US" dirty="0"/>
        </a:p>
      </dgm:t>
    </dgm:pt>
    <dgm:pt modelId="{071B1C3E-F0B3-4184-B4F9-B9DFFFA4DE99}">
      <dgm:prSet/>
      <dgm:spPr/>
      <dgm:t>
        <a:bodyPr/>
        <a:lstStyle/>
        <a:p>
          <a:r>
            <a:rPr lang="tr-TR" dirty="0"/>
            <a:t>Yılsonu sayım planı gerçekleştirilir.</a:t>
          </a:r>
          <a:endParaRPr lang="en-US" dirty="0"/>
        </a:p>
      </dgm:t>
    </dgm:pt>
    <dgm:pt modelId="{DDAD57F4-B7DF-4A2E-8BFC-BB06A9E59809}" type="parTrans" cxnId="{6BF7C7CD-138E-4A77-ADAA-44468795EC9D}">
      <dgm:prSet/>
      <dgm:spPr/>
      <dgm:t>
        <a:bodyPr/>
        <a:lstStyle/>
        <a:p>
          <a:endParaRPr lang="en-US"/>
        </a:p>
      </dgm:t>
    </dgm:pt>
    <dgm:pt modelId="{004EF908-0252-46AF-8424-FA8E563C9933}" type="sibTrans" cxnId="{6BF7C7CD-138E-4A77-ADAA-44468795EC9D}">
      <dgm:prSet/>
      <dgm:spPr/>
      <dgm:t>
        <a:bodyPr/>
        <a:lstStyle/>
        <a:p>
          <a:endParaRPr lang="en-US" dirty="0"/>
        </a:p>
      </dgm:t>
    </dgm:pt>
    <dgm:pt modelId="{CADAB933-4B3B-4A4B-842F-BAE179B11762}">
      <dgm:prSet/>
      <dgm:spPr/>
      <dgm:t>
        <a:bodyPr/>
        <a:lstStyle/>
        <a:p>
          <a:r>
            <a:rPr lang="tr-TR" dirty="0"/>
            <a:t>ECO ile değişecek parçaların siparişleri düzenlenir.</a:t>
          </a:r>
          <a:endParaRPr lang="en-US" dirty="0"/>
        </a:p>
      </dgm:t>
    </dgm:pt>
    <dgm:pt modelId="{10576959-85A7-441D-A4D5-1F5854759430}" type="parTrans" cxnId="{F72EDA89-7C46-4B8B-8BE3-17A83A038BAC}">
      <dgm:prSet/>
      <dgm:spPr/>
      <dgm:t>
        <a:bodyPr/>
        <a:lstStyle/>
        <a:p>
          <a:endParaRPr lang="en-US"/>
        </a:p>
      </dgm:t>
    </dgm:pt>
    <dgm:pt modelId="{774485F6-5C87-4AC7-B5AB-EE85233D6647}" type="sibTrans" cxnId="{F72EDA89-7C46-4B8B-8BE3-17A83A038BAC}">
      <dgm:prSet/>
      <dgm:spPr/>
      <dgm:t>
        <a:bodyPr/>
        <a:lstStyle/>
        <a:p>
          <a:endParaRPr lang="en-US"/>
        </a:p>
      </dgm:t>
    </dgm:pt>
    <dgm:pt modelId="{C7F88A97-4606-4E8A-934F-7E2082E23D95}">
      <dgm:prSet/>
      <dgm:spPr/>
      <dgm:t>
        <a:bodyPr/>
        <a:lstStyle/>
        <a:p>
          <a:r>
            <a:rPr lang="tr-TR" dirty="0"/>
            <a:t>MRP çalıştırılır ve kontrolü sağlanır.</a:t>
          </a:r>
          <a:endParaRPr lang="en-US" dirty="0"/>
        </a:p>
      </dgm:t>
    </dgm:pt>
    <dgm:pt modelId="{A97081B3-4180-4AC6-A996-CD1CC4C14254}" type="sibTrans" cxnId="{EF30F34B-337A-4187-9C32-5196F80C79B2}">
      <dgm:prSet/>
      <dgm:spPr/>
      <dgm:t>
        <a:bodyPr/>
        <a:lstStyle/>
        <a:p>
          <a:endParaRPr lang="en-US" dirty="0"/>
        </a:p>
      </dgm:t>
    </dgm:pt>
    <dgm:pt modelId="{AF1CC251-4639-41AB-9FC5-E3A15D56B1F2}" type="parTrans" cxnId="{EF30F34B-337A-4187-9C32-5196F80C79B2}">
      <dgm:prSet/>
      <dgm:spPr/>
      <dgm:t>
        <a:bodyPr/>
        <a:lstStyle/>
        <a:p>
          <a:endParaRPr lang="en-US"/>
        </a:p>
      </dgm:t>
    </dgm:pt>
    <dgm:pt modelId="{EE039F41-8372-4768-B915-FD3063272785}" type="pres">
      <dgm:prSet presAssocID="{FEB44EEC-B08F-40F1-B35F-BF2486D09C5B}" presName="Name0" presStyleCnt="0">
        <dgm:presLayoutVars>
          <dgm:dir/>
          <dgm:resizeHandles val="exact"/>
        </dgm:presLayoutVars>
      </dgm:prSet>
      <dgm:spPr/>
    </dgm:pt>
    <dgm:pt modelId="{B4EB064B-048C-4695-9D61-93D43F66B543}" type="pres">
      <dgm:prSet presAssocID="{C7F88A97-4606-4E8A-934F-7E2082E23D95}" presName="node" presStyleLbl="node1" presStyleIdx="0" presStyleCnt="8">
        <dgm:presLayoutVars>
          <dgm:bulletEnabled val="1"/>
        </dgm:presLayoutVars>
      </dgm:prSet>
      <dgm:spPr/>
    </dgm:pt>
    <dgm:pt modelId="{507E2FED-88E5-4749-A477-1723C8A8C1F3}" type="pres">
      <dgm:prSet presAssocID="{A97081B3-4180-4AC6-A996-CD1CC4C14254}" presName="sibTrans" presStyleLbl="sibTrans1D1" presStyleIdx="0" presStyleCnt="7"/>
      <dgm:spPr/>
    </dgm:pt>
    <dgm:pt modelId="{A5F9242F-E63F-4691-B189-D96D1D24C5CA}" type="pres">
      <dgm:prSet presAssocID="{A97081B3-4180-4AC6-A996-CD1CC4C14254}" presName="connectorText" presStyleLbl="sibTrans1D1" presStyleIdx="0" presStyleCnt="7"/>
      <dgm:spPr/>
    </dgm:pt>
    <dgm:pt modelId="{B0AB67CE-6359-4318-A695-1125465A0915}" type="pres">
      <dgm:prSet presAssocID="{BE7B43BF-0819-4A2B-BD97-CB8F5C25BE63}" presName="node" presStyleLbl="node1" presStyleIdx="1" presStyleCnt="8">
        <dgm:presLayoutVars>
          <dgm:bulletEnabled val="1"/>
        </dgm:presLayoutVars>
      </dgm:prSet>
      <dgm:spPr/>
    </dgm:pt>
    <dgm:pt modelId="{B3AC7DE7-1949-43B2-91D9-24CB8B76C200}" type="pres">
      <dgm:prSet presAssocID="{7A2670F8-44C1-4C6F-A651-0C1E8EF7A09E}" presName="sibTrans" presStyleLbl="sibTrans1D1" presStyleIdx="1" presStyleCnt="7"/>
      <dgm:spPr/>
    </dgm:pt>
    <dgm:pt modelId="{B65599F0-63EB-4DCF-A64C-C50BB02B1BFF}" type="pres">
      <dgm:prSet presAssocID="{7A2670F8-44C1-4C6F-A651-0C1E8EF7A09E}" presName="connectorText" presStyleLbl="sibTrans1D1" presStyleIdx="1" presStyleCnt="7"/>
      <dgm:spPr/>
    </dgm:pt>
    <dgm:pt modelId="{B4AAF45A-FB51-4CF4-8B85-A9E15952206C}" type="pres">
      <dgm:prSet presAssocID="{265D7758-1498-4AF1-B214-5CC7E3DF4E7A}" presName="node" presStyleLbl="node1" presStyleIdx="2" presStyleCnt="8">
        <dgm:presLayoutVars>
          <dgm:bulletEnabled val="1"/>
        </dgm:presLayoutVars>
      </dgm:prSet>
      <dgm:spPr/>
    </dgm:pt>
    <dgm:pt modelId="{81B35473-A2E1-496D-B99D-E4C1860820E6}" type="pres">
      <dgm:prSet presAssocID="{407C97BF-9118-4A14-ADC3-0F380887BD1A}" presName="sibTrans" presStyleLbl="sibTrans1D1" presStyleIdx="2" presStyleCnt="7"/>
      <dgm:spPr/>
    </dgm:pt>
    <dgm:pt modelId="{6C301970-F798-4561-9EF6-FADD7C6D52F8}" type="pres">
      <dgm:prSet presAssocID="{407C97BF-9118-4A14-ADC3-0F380887BD1A}" presName="connectorText" presStyleLbl="sibTrans1D1" presStyleIdx="2" presStyleCnt="7"/>
      <dgm:spPr/>
    </dgm:pt>
    <dgm:pt modelId="{DF8DD55E-08F7-4503-8ECA-090E9CC7CD1B}" type="pres">
      <dgm:prSet presAssocID="{DFAE3E64-5BCD-4DAD-A858-37A03ABFD069}" presName="node" presStyleLbl="node1" presStyleIdx="3" presStyleCnt="8">
        <dgm:presLayoutVars>
          <dgm:bulletEnabled val="1"/>
        </dgm:presLayoutVars>
      </dgm:prSet>
      <dgm:spPr/>
    </dgm:pt>
    <dgm:pt modelId="{CD0AF473-0865-4592-AA63-70A2A5A8C5A7}" type="pres">
      <dgm:prSet presAssocID="{31D5FF73-029F-40F5-BD06-7C1193C88795}" presName="sibTrans" presStyleLbl="sibTrans1D1" presStyleIdx="3" presStyleCnt="7"/>
      <dgm:spPr/>
    </dgm:pt>
    <dgm:pt modelId="{E4DC2016-1B0F-4418-A5DB-6474D63F8A43}" type="pres">
      <dgm:prSet presAssocID="{31D5FF73-029F-40F5-BD06-7C1193C88795}" presName="connectorText" presStyleLbl="sibTrans1D1" presStyleIdx="3" presStyleCnt="7"/>
      <dgm:spPr/>
    </dgm:pt>
    <dgm:pt modelId="{5EC26E0F-23DF-454C-8B06-62295311D803}" type="pres">
      <dgm:prSet presAssocID="{A6F02667-62C4-414A-8807-3C3DAF7932A1}" presName="node" presStyleLbl="node1" presStyleIdx="4" presStyleCnt="8">
        <dgm:presLayoutVars>
          <dgm:bulletEnabled val="1"/>
        </dgm:presLayoutVars>
      </dgm:prSet>
      <dgm:spPr/>
    </dgm:pt>
    <dgm:pt modelId="{03223B44-0DBB-49E0-BECE-707359E425C3}" type="pres">
      <dgm:prSet presAssocID="{E892A47D-10ED-4FED-B4DA-08217FA36B7F}" presName="sibTrans" presStyleLbl="sibTrans1D1" presStyleIdx="4" presStyleCnt="7"/>
      <dgm:spPr/>
    </dgm:pt>
    <dgm:pt modelId="{5D4730FB-2A73-43B6-827A-582A7C96719D}" type="pres">
      <dgm:prSet presAssocID="{E892A47D-10ED-4FED-B4DA-08217FA36B7F}" presName="connectorText" presStyleLbl="sibTrans1D1" presStyleIdx="4" presStyleCnt="7"/>
      <dgm:spPr/>
    </dgm:pt>
    <dgm:pt modelId="{A5BBABD0-FC55-4D5D-92CB-BF9FA6B54E28}" type="pres">
      <dgm:prSet presAssocID="{AFEF16A3-CF83-4994-B690-AEB4A10E442D}" presName="node" presStyleLbl="node1" presStyleIdx="5" presStyleCnt="8">
        <dgm:presLayoutVars>
          <dgm:bulletEnabled val="1"/>
        </dgm:presLayoutVars>
      </dgm:prSet>
      <dgm:spPr/>
    </dgm:pt>
    <dgm:pt modelId="{984BB92D-7AA9-4434-8282-57A23175BE19}" type="pres">
      <dgm:prSet presAssocID="{3E13E606-92A8-44C5-BCAA-2D5B7E62DDDF}" presName="sibTrans" presStyleLbl="sibTrans1D1" presStyleIdx="5" presStyleCnt="7"/>
      <dgm:spPr/>
    </dgm:pt>
    <dgm:pt modelId="{0AA807C3-17BF-42C1-B940-9470C93AA664}" type="pres">
      <dgm:prSet presAssocID="{3E13E606-92A8-44C5-BCAA-2D5B7E62DDDF}" presName="connectorText" presStyleLbl="sibTrans1D1" presStyleIdx="5" presStyleCnt="7"/>
      <dgm:spPr/>
    </dgm:pt>
    <dgm:pt modelId="{DBFB5A82-6E0C-4B2C-BCBC-F0B30C96454D}" type="pres">
      <dgm:prSet presAssocID="{071B1C3E-F0B3-4184-B4F9-B9DFFFA4DE99}" presName="node" presStyleLbl="node1" presStyleIdx="6" presStyleCnt="8">
        <dgm:presLayoutVars>
          <dgm:bulletEnabled val="1"/>
        </dgm:presLayoutVars>
      </dgm:prSet>
      <dgm:spPr/>
    </dgm:pt>
    <dgm:pt modelId="{7CCFC696-F813-4678-99C2-3DC5988ED020}" type="pres">
      <dgm:prSet presAssocID="{004EF908-0252-46AF-8424-FA8E563C9933}" presName="sibTrans" presStyleLbl="sibTrans1D1" presStyleIdx="6" presStyleCnt="7"/>
      <dgm:spPr/>
    </dgm:pt>
    <dgm:pt modelId="{5ACCABBB-AF8C-4316-9762-9772C83FA599}" type="pres">
      <dgm:prSet presAssocID="{004EF908-0252-46AF-8424-FA8E563C9933}" presName="connectorText" presStyleLbl="sibTrans1D1" presStyleIdx="6" presStyleCnt="7"/>
      <dgm:spPr/>
    </dgm:pt>
    <dgm:pt modelId="{6D577701-0BA3-4D04-9D8A-F336F085A9DC}" type="pres">
      <dgm:prSet presAssocID="{CADAB933-4B3B-4A4B-842F-BAE179B11762}" presName="node" presStyleLbl="node1" presStyleIdx="7" presStyleCnt="8">
        <dgm:presLayoutVars>
          <dgm:bulletEnabled val="1"/>
        </dgm:presLayoutVars>
      </dgm:prSet>
      <dgm:spPr/>
    </dgm:pt>
  </dgm:ptLst>
  <dgm:cxnLst>
    <dgm:cxn modelId="{BE22FC0B-CBA5-41EC-BCE2-4B6C1AA9F12D}" type="presOf" srcId="{3E13E606-92A8-44C5-BCAA-2D5B7E62DDDF}" destId="{984BB92D-7AA9-4434-8282-57A23175BE19}" srcOrd="0" destOrd="0" presId="urn:microsoft.com/office/officeart/2016/7/layout/RepeatingBendingProcessNew"/>
    <dgm:cxn modelId="{B88AA30F-2299-4EEE-A292-1DE9042E242D}" type="presOf" srcId="{004EF908-0252-46AF-8424-FA8E563C9933}" destId="{7CCFC696-F813-4678-99C2-3DC5988ED020}" srcOrd="0" destOrd="0" presId="urn:microsoft.com/office/officeart/2016/7/layout/RepeatingBendingProcessNew"/>
    <dgm:cxn modelId="{57C0AB19-FCAC-4188-BA48-178588BC4091}" srcId="{FEB44EEC-B08F-40F1-B35F-BF2486D09C5B}" destId="{AFEF16A3-CF83-4994-B690-AEB4A10E442D}" srcOrd="5" destOrd="0" parTransId="{E56CE0A3-89AC-43B3-A461-A89A9E4F1B05}" sibTransId="{3E13E606-92A8-44C5-BCAA-2D5B7E62DDDF}"/>
    <dgm:cxn modelId="{353A9822-92FB-4A1D-8E43-29C1E5C854FB}" type="presOf" srcId="{265D7758-1498-4AF1-B214-5CC7E3DF4E7A}" destId="{B4AAF45A-FB51-4CF4-8B85-A9E15952206C}" srcOrd="0" destOrd="0" presId="urn:microsoft.com/office/officeart/2016/7/layout/RepeatingBendingProcessNew"/>
    <dgm:cxn modelId="{D0512D2D-3C8E-4F96-98B6-9A8A63BFB5F5}" type="presOf" srcId="{BE7B43BF-0819-4A2B-BD97-CB8F5C25BE63}" destId="{B0AB67CE-6359-4318-A695-1125465A0915}" srcOrd="0" destOrd="0" presId="urn:microsoft.com/office/officeart/2016/7/layout/RepeatingBendingProcessNew"/>
    <dgm:cxn modelId="{B8576B39-1461-429F-BF24-98096FA8A7B5}" type="presOf" srcId="{AFEF16A3-CF83-4994-B690-AEB4A10E442D}" destId="{A5BBABD0-FC55-4D5D-92CB-BF9FA6B54E28}" srcOrd="0" destOrd="0" presId="urn:microsoft.com/office/officeart/2016/7/layout/RepeatingBendingProcessNew"/>
    <dgm:cxn modelId="{480F2B49-F618-44BB-BB64-0B4B3B884854}" type="presOf" srcId="{407C97BF-9118-4A14-ADC3-0F380887BD1A}" destId="{6C301970-F798-4561-9EF6-FADD7C6D52F8}" srcOrd="1" destOrd="0" presId="urn:microsoft.com/office/officeart/2016/7/layout/RepeatingBendingProcessNew"/>
    <dgm:cxn modelId="{EF30F34B-337A-4187-9C32-5196F80C79B2}" srcId="{FEB44EEC-B08F-40F1-B35F-BF2486D09C5B}" destId="{C7F88A97-4606-4E8A-934F-7E2082E23D95}" srcOrd="0" destOrd="0" parTransId="{AF1CC251-4639-41AB-9FC5-E3A15D56B1F2}" sibTransId="{A97081B3-4180-4AC6-A996-CD1CC4C14254}"/>
    <dgm:cxn modelId="{14FF3150-897E-4E8B-8EFC-DF6252BFA1F5}" type="presOf" srcId="{CADAB933-4B3B-4A4B-842F-BAE179B11762}" destId="{6D577701-0BA3-4D04-9D8A-F336F085A9DC}" srcOrd="0" destOrd="0" presId="urn:microsoft.com/office/officeart/2016/7/layout/RepeatingBendingProcessNew"/>
    <dgm:cxn modelId="{BB2AD869-7FC2-4BF8-9048-9EDE0ACBC50E}" srcId="{FEB44EEC-B08F-40F1-B35F-BF2486D09C5B}" destId="{BE7B43BF-0819-4A2B-BD97-CB8F5C25BE63}" srcOrd="1" destOrd="0" parTransId="{78E2AC66-B801-4519-BA85-FC5A682EB6BB}" sibTransId="{7A2670F8-44C1-4C6F-A651-0C1E8EF7A09E}"/>
    <dgm:cxn modelId="{52C8857B-1BDB-4C70-8F43-867FE057714C}" type="presOf" srcId="{C7F88A97-4606-4E8A-934F-7E2082E23D95}" destId="{B4EB064B-048C-4695-9D61-93D43F66B543}" srcOrd="0" destOrd="0" presId="urn:microsoft.com/office/officeart/2016/7/layout/RepeatingBendingProcessNew"/>
    <dgm:cxn modelId="{F72EDA89-7C46-4B8B-8BE3-17A83A038BAC}" srcId="{FEB44EEC-B08F-40F1-B35F-BF2486D09C5B}" destId="{CADAB933-4B3B-4A4B-842F-BAE179B11762}" srcOrd="7" destOrd="0" parTransId="{10576959-85A7-441D-A4D5-1F5854759430}" sibTransId="{774485F6-5C87-4AC7-B5AB-EE85233D6647}"/>
    <dgm:cxn modelId="{05FA858F-8E82-4B11-954C-E751BBAD3897}" type="presOf" srcId="{407C97BF-9118-4A14-ADC3-0F380887BD1A}" destId="{81B35473-A2E1-496D-B99D-E4C1860820E6}" srcOrd="0" destOrd="0" presId="urn:microsoft.com/office/officeart/2016/7/layout/RepeatingBendingProcessNew"/>
    <dgm:cxn modelId="{BA392B98-2562-47A6-ACE9-EF66F5D4C27E}" type="presOf" srcId="{3E13E606-92A8-44C5-BCAA-2D5B7E62DDDF}" destId="{0AA807C3-17BF-42C1-B940-9470C93AA664}" srcOrd="1" destOrd="0" presId="urn:microsoft.com/office/officeart/2016/7/layout/RepeatingBendingProcessNew"/>
    <dgm:cxn modelId="{E0FAFC9A-17F9-4EC6-A9BA-140AF9DAB355}" srcId="{FEB44EEC-B08F-40F1-B35F-BF2486D09C5B}" destId="{A6F02667-62C4-414A-8807-3C3DAF7932A1}" srcOrd="4" destOrd="0" parTransId="{83B81D10-25B0-40C7-BC13-7EC6C359F072}" sibTransId="{E892A47D-10ED-4FED-B4DA-08217FA36B7F}"/>
    <dgm:cxn modelId="{3524949F-9C3C-45D9-AAD6-1C9CC0A87429}" type="presOf" srcId="{FEB44EEC-B08F-40F1-B35F-BF2486D09C5B}" destId="{EE039F41-8372-4768-B915-FD3063272785}" srcOrd="0" destOrd="0" presId="urn:microsoft.com/office/officeart/2016/7/layout/RepeatingBendingProcessNew"/>
    <dgm:cxn modelId="{F93374A5-B4EF-4A9F-A4D4-7ED40C542AE0}" type="presOf" srcId="{071B1C3E-F0B3-4184-B4F9-B9DFFFA4DE99}" destId="{DBFB5A82-6E0C-4B2C-BCBC-F0B30C96454D}" srcOrd="0" destOrd="0" presId="urn:microsoft.com/office/officeart/2016/7/layout/RepeatingBendingProcessNew"/>
    <dgm:cxn modelId="{AC69E8A6-55F8-4BBB-AF6F-59D686BA790F}" type="presOf" srcId="{A6F02667-62C4-414A-8807-3C3DAF7932A1}" destId="{5EC26E0F-23DF-454C-8B06-62295311D803}" srcOrd="0" destOrd="0" presId="urn:microsoft.com/office/officeart/2016/7/layout/RepeatingBendingProcessNew"/>
    <dgm:cxn modelId="{4EFB51A7-58FC-4E3A-937A-07F59DBA38CF}" type="presOf" srcId="{7A2670F8-44C1-4C6F-A651-0C1E8EF7A09E}" destId="{B3AC7DE7-1949-43B2-91D9-24CB8B76C200}" srcOrd="0" destOrd="0" presId="urn:microsoft.com/office/officeart/2016/7/layout/RepeatingBendingProcessNew"/>
    <dgm:cxn modelId="{87782FAB-AA4E-477F-8427-D74BDD1D73A6}" srcId="{FEB44EEC-B08F-40F1-B35F-BF2486D09C5B}" destId="{DFAE3E64-5BCD-4DAD-A858-37A03ABFD069}" srcOrd="3" destOrd="0" parTransId="{A01A21D3-6D8D-42E1-B607-AE60DF524938}" sibTransId="{31D5FF73-029F-40F5-BD06-7C1193C88795}"/>
    <dgm:cxn modelId="{20D8C8B2-9929-444A-BBB5-B39C58C9B0E4}" type="presOf" srcId="{A97081B3-4180-4AC6-A996-CD1CC4C14254}" destId="{A5F9242F-E63F-4691-B189-D96D1D24C5CA}" srcOrd="1" destOrd="0" presId="urn:microsoft.com/office/officeart/2016/7/layout/RepeatingBendingProcessNew"/>
    <dgm:cxn modelId="{D8C0B6CD-CEAD-4E15-B016-D38FC541AD16}" type="presOf" srcId="{A97081B3-4180-4AC6-A996-CD1CC4C14254}" destId="{507E2FED-88E5-4749-A477-1723C8A8C1F3}" srcOrd="0" destOrd="0" presId="urn:microsoft.com/office/officeart/2016/7/layout/RepeatingBendingProcessNew"/>
    <dgm:cxn modelId="{6BF7C7CD-138E-4A77-ADAA-44468795EC9D}" srcId="{FEB44EEC-B08F-40F1-B35F-BF2486D09C5B}" destId="{071B1C3E-F0B3-4184-B4F9-B9DFFFA4DE99}" srcOrd="6" destOrd="0" parTransId="{DDAD57F4-B7DF-4A2E-8BFC-BB06A9E59809}" sibTransId="{004EF908-0252-46AF-8424-FA8E563C9933}"/>
    <dgm:cxn modelId="{7ED995CF-434D-49B4-9BE4-1876F46F6AC2}" type="presOf" srcId="{DFAE3E64-5BCD-4DAD-A858-37A03ABFD069}" destId="{DF8DD55E-08F7-4503-8ECA-090E9CC7CD1B}" srcOrd="0" destOrd="0" presId="urn:microsoft.com/office/officeart/2016/7/layout/RepeatingBendingProcessNew"/>
    <dgm:cxn modelId="{E05CD4D1-A762-478B-8C06-EFEBB9F3EB1A}" type="presOf" srcId="{E892A47D-10ED-4FED-B4DA-08217FA36B7F}" destId="{5D4730FB-2A73-43B6-827A-582A7C96719D}" srcOrd="1" destOrd="0" presId="urn:microsoft.com/office/officeart/2016/7/layout/RepeatingBendingProcessNew"/>
    <dgm:cxn modelId="{8A1D66D4-DE04-495C-B913-14CB944608D0}" type="presOf" srcId="{004EF908-0252-46AF-8424-FA8E563C9933}" destId="{5ACCABBB-AF8C-4316-9762-9772C83FA599}" srcOrd="1" destOrd="0" presId="urn:microsoft.com/office/officeart/2016/7/layout/RepeatingBendingProcessNew"/>
    <dgm:cxn modelId="{7C07F7DD-9C88-4834-8752-38E05A2741E4}" type="presOf" srcId="{31D5FF73-029F-40F5-BD06-7C1193C88795}" destId="{CD0AF473-0865-4592-AA63-70A2A5A8C5A7}" srcOrd="0" destOrd="0" presId="urn:microsoft.com/office/officeart/2016/7/layout/RepeatingBendingProcessNew"/>
    <dgm:cxn modelId="{C24A9EE8-BAED-4886-9FF1-C2FD5A1B43C4}" srcId="{FEB44EEC-B08F-40F1-B35F-BF2486D09C5B}" destId="{265D7758-1498-4AF1-B214-5CC7E3DF4E7A}" srcOrd="2" destOrd="0" parTransId="{E1CDB1CC-F562-4C12-A99E-C8A5FE7DA8A5}" sibTransId="{407C97BF-9118-4A14-ADC3-0F380887BD1A}"/>
    <dgm:cxn modelId="{409960F3-B86A-41E3-9A7F-410B897A24BC}" type="presOf" srcId="{E892A47D-10ED-4FED-B4DA-08217FA36B7F}" destId="{03223B44-0DBB-49E0-BECE-707359E425C3}" srcOrd="0" destOrd="0" presId="urn:microsoft.com/office/officeart/2016/7/layout/RepeatingBendingProcessNew"/>
    <dgm:cxn modelId="{C8D3AFF5-9029-4BA6-AACA-ED27D671F6A6}" type="presOf" srcId="{31D5FF73-029F-40F5-BD06-7C1193C88795}" destId="{E4DC2016-1B0F-4418-A5DB-6474D63F8A43}" srcOrd="1" destOrd="0" presId="urn:microsoft.com/office/officeart/2016/7/layout/RepeatingBendingProcessNew"/>
    <dgm:cxn modelId="{96595CF6-6B9C-455F-BA83-5E8F9CA815C2}" type="presOf" srcId="{7A2670F8-44C1-4C6F-A651-0C1E8EF7A09E}" destId="{B65599F0-63EB-4DCF-A64C-C50BB02B1BFF}" srcOrd="1" destOrd="0" presId="urn:microsoft.com/office/officeart/2016/7/layout/RepeatingBendingProcessNew"/>
    <dgm:cxn modelId="{EC1896E8-CD24-4720-BE8F-61C3C0D7990A}" type="presParOf" srcId="{EE039F41-8372-4768-B915-FD3063272785}" destId="{B4EB064B-048C-4695-9D61-93D43F66B543}" srcOrd="0" destOrd="0" presId="urn:microsoft.com/office/officeart/2016/7/layout/RepeatingBendingProcessNew"/>
    <dgm:cxn modelId="{C0EE44C1-2B51-4F2D-82AA-852D190DE60B}" type="presParOf" srcId="{EE039F41-8372-4768-B915-FD3063272785}" destId="{507E2FED-88E5-4749-A477-1723C8A8C1F3}" srcOrd="1" destOrd="0" presId="urn:microsoft.com/office/officeart/2016/7/layout/RepeatingBendingProcessNew"/>
    <dgm:cxn modelId="{EEFE2A3A-BB86-4018-883B-520CDF1E51BB}" type="presParOf" srcId="{507E2FED-88E5-4749-A477-1723C8A8C1F3}" destId="{A5F9242F-E63F-4691-B189-D96D1D24C5CA}" srcOrd="0" destOrd="0" presId="urn:microsoft.com/office/officeart/2016/7/layout/RepeatingBendingProcessNew"/>
    <dgm:cxn modelId="{F70D11D9-2826-4EA1-B2A8-580C6F828383}" type="presParOf" srcId="{EE039F41-8372-4768-B915-FD3063272785}" destId="{B0AB67CE-6359-4318-A695-1125465A0915}" srcOrd="2" destOrd="0" presId="urn:microsoft.com/office/officeart/2016/7/layout/RepeatingBendingProcessNew"/>
    <dgm:cxn modelId="{1205CD7C-4C02-4C45-8648-C816E8796135}" type="presParOf" srcId="{EE039F41-8372-4768-B915-FD3063272785}" destId="{B3AC7DE7-1949-43B2-91D9-24CB8B76C200}" srcOrd="3" destOrd="0" presId="urn:microsoft.com/office/officeart/2016/7/layout/RepeatingBendingProcessNew"/>
    <dgm:cxn modelId="{430F545D-0969-4028-978B-668B47EDB178}" type="presParOf" srcId="{B3AC7DE7-1949-43B2-91D9-24CB8B76C200}" destId="{B65599F0-63EB-4DCF-A64C-C50BB02B1BFF}" srcOrd="0" destOrd="0" presId="urn:microsoft.com/office/officeart/2016/7/layout/RepeatingBendingProcessNew"/>
    <dgm:cxn modelId="{6CAFF32B-F320-4DA7-B2A9-D86B881CDB27}" type="presParOf" srcId="{EE039F41-8372-4768-B915-FD3063272785}" destId="{B4AAF45A-FB51-4CF4-8B85-A9E15952206C}" srcOrd="4" destOrd="0" presId="urn:microsoft.com/office/officeart/2016/7/layout/RepeatingBendingProcessNew"/>
    <dgm:cxn modelId="{A5E2EF8C-B305-49BD-95DF-67899251BD79}" type="presParOf" srcId="{EE039F41-8372-4768-B915-FD3063272785}" destId="{81B35473-A2E1-496D-B99D-E4C1860820E6}" srcOrd="5" destOrd="0" presId="urn:microsoft.com/office/officeart/2016/7/layout/RepeatingBendingProcessNew"/>
    <dgm:cxn modelId="{05151D5C-CAB9-42D1-B3A5-8AC6902D6371}" type="presParOf" srcId="{81B35473-A2E1-496D-B99D-E4C1860820E6}" destId="{6C301970-F798-4561-9EF6-FADD7C6D52F8}" srcOrd="0" destOrd="0" presId="urn:microsoft.com/office/officeart/2016/7/layout/RepeatingBendingProcessNew"/>
    <dgm:cxn modelId="{EE5DF5E0-81EE-40E3-8CD7-DB5352D484AC}" type="presParOf" srcId="{EE039F41-8372-4768-B915-FD3063272785}" destId="{DF8DD55E-08F7-4503-8ECA-090E9CC7CD1B}" srcOrd="6" destOrd="0" presId="urn:microsoft.com/office/officeart/2016/7/layout/RepeatingBendingProcessNew"/>
    <dgm:cxn modelId="{36472ED2-12B6-4D16-986D-B58AF7D78FA9}" type="presParOf" srcId="{EE039F41-8372-4768-B915-FD3063272785}" destId="{CD0AF473-0865-4592-AA63-70A2A5A8C5A7}" srcOrd="7" destOrd="0" presId="urn:microsoft.com/office/officeart/2016/7/layout/RepeatingBendingProcessNew"/>
    <dgm:cxn modelId="{4C5A4ED5-15B5-4B22-AFF9-361E521EF30E}" type="presParOf" srcId="{CD0AF473-0865-4592-AA63-70A2A5A8C5A7}" destId="{E4DC2016-1B0F-4418-A5DB-6474D63F8A43}" srcOrd="0" destOrd="0" presId="urn:microsoft.com/office/officeart/2016/7/layout/RepeatingBendingProcessNew"/>
    <dgm:cxn modelId="{95C21F94-8E10-49E4-BB6B-2CD9F93C187A}" type="presParOf" srcId="{EE039F41-8372-4768-B915-FD3063272785}" destId="{5EC26E0F-23DF-454C-8B06-62295311D803}" srcOrd="8" destOrd="0" presId="urn:microsoft.com/office/officeart/2016/7/layout/RepeatingBendingProcessNew"/>
    <dgm:cxn modelId="{43262721-115D-4216-BF73-8E3219B98927}" type="presParOf" srcId="{EE039F41-8372-4768-B915-FD3063272785}" destId="{03223B44-0DBB-49E0-BECE-707359E425C3}" srcOrd="9" destOrd="0" presId="urn:microsoft.com/office/officeart/2016/7/layout/RepeatingBendingProcessNew"/>
    <dgm:cxn modelId="{54B7A851-EAB9-42E9-8C7B-3D3B4B30B4D3}" type="presParOf" srcId="{03223B44-0DBB-49E0-BECE-707359E425C3}" destId="{5D4730FB-2A73-43B6-827A-582A7C96719D}" srcOrd="0" destOrd="0" presId="urn:microsoft.com/office/officeart/2016/7/layout/RepeatingBendingProcessNew"/>
    <dgm:cxn modelId="{4B390418-EC36-4F13-B94B-E11C73401398}" type="presParOf" srcId="{EE039F41-8372-4768-B915-FD3063272785}" destId="{A5BBABD0-FC55-4D5D-92CB-BF9FA6B54E28}" srcOrd="10" destOrd="0" presId="urn:microsoft.com/office/officeart/2016/7/layout/RepeatingBendingProcessNew"/>
    <dgm:cxn modelId="{86C39E88-0222-4660-83EE-B360E6ABACAC}" type="presParOf" srcId="{EE039F41-8372-4768-B915-FD3063272785}" destId="{984BB92D-7AA9-4434-8282-57A23175BE19}" srcOrd="11" destOrd="0" presId="urn:microsoft.com/office/officeart/2016/7/layout/RepeatingBendingProcessNew"/>
    <dgm:cxn modelId="{83F57EB2-B489-46D0-893B-9F668798BCF1}" type="presParOf" srcId="{984BB92D-7AA9-4434-8282-57A23175BE19}" destId="{0AA807C3-17BF-42C1-B940-9470C93AA664}" srcOrd="0" destOrd="0" presId="urn:microsoft.com/office/officeart/2016/7/layout/RepeatingBendingProcessNew"/>
    <dgm:cxn modelId="{62120A7F-34E9-449A-9019-272F04B7541E}" type="presParOf" srcId="{EE039F41-8372-4768-B915-FD3063272785}" destId="{DBFB5A82-6E0C-4B2C-BCBC-F0B30C96454D}" srcOrd="12" destOrd="0" presId="urn:microsoft.com/office/officeart/2016/7/layout/RepeatingBendingProcessNew"/>
    <dgm:cxn modelId="{8B1F6B35-F10B-44E9-B25F-5EB5CF476DE4}" type="presParOf" srcId="{EE039F41-8372-4768-B915-FD3063272785}" destId="{7CCFC696-F813-4678-99C2-3DC5988ED020}" srcOrd="13" destOrd="0" presId="urn:microsoft.com/office/officeart/2016/7/layout/RepeatingBendingProcessNew"/>
    <dgm:cxn modelId="{24588DED-DAD9-4286-B7CC-4FD5FE740F51}" type="presParOf" srcId="{7CCFC696-F813-4678-99C2-3DC5988ED020}" destId="{5ACCABBB-AF8C-4316-9762-9772C83FA599}" srcOrd="0" destOrd="0" presId="urn:microsoft.com/office/officeart/2016/7/layout/RepeatingBendingProcessNew"/>
    <dgm:cxn modelId="{C6B58917-94C7-4CBA-A8EA-702E76FE59AE}" type="presParOf" srcId="{EE039F41-8372-4768-B915-FD3063272785}" destId="{6D577701-0BA3-4D04-9D8A-F336F085A9DC}"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BCDF58-19F4-6E4B-B691-08F85E11F74C}"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tr-TR"/>
        </a:p>
      </dgm:t>
    </dgm:pt>
    <dgm:pt modelId="{9F4EE0A5-1596-3B4A-90CF-92A9A0504665}">
      <dgm:prSet/>
      <dgm:spPr/>
      <dgm:t>
        <a:bodyPr/>
        <a:lstStyle/>
        <a:p>
          <a:r>
            <a:rPr lang="tr-TR" dirty="0"/>
            <a:t>Kriterlerin Belirlenmesi</a:t>
          </a:r>
        </a:p>
      </dgm:t>
    </dgm:pt>
    <dgm:pt modelId="{87F2C8AD-45BF-9C43-9D18-3EDEF907C986}" type="parTrans" cxnId="{9DD3EF7F-0EA2-1847-AB06-15B9B25E142F}">
      <dgm:prSet/>
      <dgm:spPr/>
      <dgm:t>
        <a:bodyPr/>
        <a:lstStyle/>
        <a:p>
          <a:endParaRPr lang="tr-TR"/>
        </a:p>
      </dgm:t>
    </dgm:pt>
    <dgm:pt modelId="{C1763563-D965-E641-8D62-112E2837B5C7}" type="sibTrans" cxnId="{9DD3EF7F-0EA2-1847-AB06-15B9B25E142F}">
      <dgm:prSet/>
      <dgm:spPr/>
      <dgm:t>
        <a:bodyPr/>
        <a:lstStyle/>
        <a:p>
          <a:endParaRPr lang="tr-TR"/>
        </a:p>
      </dgm:t>
    </dgm:pt>
    <dgm:pt modelId="{67B93F02-15E2-DC45-82A9-A008B455E706}">
      <dgm:prSet phldrT="[Metin]" custT="1"/>
      <dgm:spPr/>
      <dgm:t>
        <a:bodyPr/>
        <a:lstStyle/>
        <a:p>
          <a:r>
            <a:rPr lang="tr-TR" sz="1500" dirty="0"/>
            <a:t>Tedarikçi performansı için zamanında teslim, doğru teslim ve maliyet gibi kriterler tanımlanır.</a:t>
          </a:r>
        </a:p>
      </dgm:t>
    </dgm:pt>
    <dgm:pt modelId="{74549BA8-8D53-3A4A-8B3F-DB4235F81619}" type="parTrans" cxnId="{494285E7-644B-EE43-A348-BCC8E867848A}">
      <dgm:prSet/>
      <dgm:spPr/>
      <dgm:t>
        <a:bodyPr/>
        <a:lstStyle/>
        <a:p>
          <a:endParaRPr lang="tr-TR"/>
        </a:p>
      </dgm:t>
    </dgm:pt>
    <dgm:pt modelId="{BA065764-6F6F-294F-82BF-5157FD8C14D7}" type="sibTrans" cxnId="{494285E7-644B-EE43-A348-BCC8E867848A}">
      <dgm:prSet/>
      <dgm:spPr/>
      <dgm:t>
        <a:bodyPr/>
        <a:lstStyle/>
        <a:p>
          <a:endParaRPr lang="tr-TR"/>
        </a:p>
      </dgm:t>
    </dgm:pt>
    <dgm:pt modelId="{21661C2E-54BE-554B-B597-1433D425C74D}">
      <dgm:prSet phldrT="[Metin]"/>
      <dgm:spPr/>
      <dgm:t>
        <a:bodyPr/>
        <a:lstStyle/>
        <a:p>
          <a:r>
            <a:rPr lang="tr-TR" dirty="0"/>
            <a:t>Verilerin Normalizasyonu: </a:t>
          </a:r>
        </a:p>
      </dgm:t>
    </dgm:pt>
    <dgm:pt modelId="{B8FC8CCA-33FD-DD4A-9547-7746BBBC23B4}" type="parTrans" cxnId="{194A8174-C9CB-FF4D-AA20-E4A1EBB1B466}">
      <dgm:prSet/>
      <dgm:spPr/>
      <dgm:t>
        <a:bodyPr/>
        <a:lstStyle/>
        <a:p>
          <a:endParaRPr lang="tr-TR"/>
        </a:p>
      </dgm:t>
    </dgm:pt>
    <dgm:pt modelId="{C1642333-D801-3D41-AE86-2E3D81687A9D}" type="sibTrans" cxnId="{194A8174-C9CB-FF4D-AA20-E4A1EBB1B466}">
      <dgm:prSet/>
      <dgm:spPr/>
      <dgm:t>
        <a:bodyPr/>
        <a:lstStyle/>
        <a:p>
          <a:endParaRPr lang="tr-TR"/>
        </a:p>
      </dgm:t>
    </dgm:pt>
    <dgm:pt modelId="{BEDDFD66-680E-B44F-BDE5-D116EE5F181D}">
      <dgm:prSet phldrT="[Metin]" custT="1"/>
      <dgm:spPr/>
      <dgm:t>
        <a:bodyPr/>
        <a:lstStyle/>
        <a:p>
          <a:r>
            <a:rPr lang="tr-TR" sz="1500" dirty="0"/>
            <a:t>Performans kriterleri normalleştirilir.</a:t>
          </a:r>
        </a:p>
      </dgm:t>
    </dgm:pt>
    <dgm:pt modelId="{69373DE4-F608-B240-B86D-A233529337F6}" type="parTrans" cxnId="{59AECF53-3703-254B-867E-BBDA9F67BEC0}">
      <dgm:prSet/>
      <dgm:spPr/>
      <dgm:t>
        <a:bodyPr/>
        <a:lstStyle/>
        <a:p>
          <a:endParaRPr lang="tr-TR"/>
        </a:p>
      </dgm:t>
    </dgm:pt>
    <dgm:pt modelId="{5B0D3EE8-897C-EB45-803A-6710220C4A04}" type="sibTrans" cxnId="{59AECF53-3703-254B-867E-BBDA9F67BEC0}">
      <dgm:prSet/>
      <dgm:spPr/>
      <dgm:t>
        <a:bodyPr/>
        <a:lstStyle/>
        <a:p>
          <a:endParaRPr lang="tr-TR"/>
        </a:p>
      </dgm:t>
    </dgm:pt>
    <dgm:pt modelId="{627FE1E0-F8A3-2F42-B0F8-FF2733AF3A21}">
      <dgm:prSet phldrT="[Metin]"/>
      <dgm:spPr/>
      <dgm:t>
        <a:bodyPr/>
        <a:lstStyle/>
        <a:p>
          <a:r>
            <a:rPr lang="tr-TR" dirty="0"/>
            <a:t>Ağırlıkların Belirlenmesi</a:t>
          </a:r>
        </a:p>
      </dgm:t>
    </dgm:pt>
    <dgm:pt modelId="{A4C365DC-B192-3A4C-BD4E-5F83B5AC3912}" type="parTrans" cxnId="{F5FDB4A6-F1A2-DB40-8B72-B6F18456D27E}">
      <dgm:prSet/>
      <dgm:spPr/>
      <dgm:t>
        <a:bodyPr/>
        <a:lstStyle/>
        <a:p>
          <a:endParaRPr lang="tr-TR"/>
        </a:p>
      </dgm:t>
    </dgm:pt>
    <dgm:pt modelId="{B14FA496-FB21-B646-8052-ED842CF55088}" type="sibTrans" cxnId="{F5FDB4A6-F1A2-DB40-8B72-B6F18456D27E}">
      <dgm:prSet/>
      <dgm:spPr/>
      <dgm:t>
        <a:bodyPr/>
        <a:lstStyle/>
        <a:p>
          <a:endParaRPr lang="tr-TR"/>
        </a:p>
      </dgm:t>
    </dgm:pt>
    <dgm:pt modelId="{2222462B-2CED-B64E-9175-888F3B81F7AD}">
      <dgm:prSet phldrT="[Metin]" custT="1"/>
      <dgm:spPr/>
      <dgm:t>
        <a:bodyPr/>
        <a:lstStyle/>
        <a:p>
          <a:r>
            <a:rPr lang="tr-TR" sz="1500" dirty="0"/>
            <a:t>Kriterlerin önem derecesine göre ağırlıklar atanır.</a:t>
          </a:r>
        </a:p>
      </dgm:t>
    </dgm:pt>
    <dgm:pt modelId="{36FA424B-185B-534C-8DB0-665032B852B2}" type="parTrans" cxnId="{4E1771FC-EC06-6B4A-80C2-ED5A5DB6932C}">
      <dgm:prSet/>
      <dgm:spPr/>
      <dgm:t>
        <a:bodyPr/>
        <a:lstStyle/>
        <a:p>
          <a:endParaRPr lang="tr-TR"/>
        </a:p>
      </dgm:t>
    </dgm:pt>
    <dgm:pt modelId="{E9A77D52-50BD-234E-B674-5FB8EC4A5969}" type="sibTrans" cxnId="{4E1771FC-EC06-6B4A-80C2-ED5A5DB6932C}">
      <dgm:prSet/>
      <dgm:spPr/>
      <dgm:t>
        <a:bodyPr/>
        <a:lstStyle/>
        <a:p>
          <a:endParaRPr lang="tr-TR"/>
        </a:p>
      </dgm:t>
    </dgm:pt>
    <dgm:pt modelId="{1E0E8984-F334-AF4A-BD04-FFE30E1BA50C}">
      <dgm:prSet/>
      <dgm:spPr/>
      <dgm:t>
        <a:bodyPr/>
        <a:lstStyle/>
        <a:p>
          <a:r>
            <a:rPr lang="tr-TR"/>
            <a:t>MOORA Hesaplama: </a:t>
          </a:r>
        </a:p>
      </dgm:t>
    </dgm:pt>
    <dgm:pt modelId="{44A86433-2259-1F46-B4BA-BDFAF671364E}" type="parTrans" cxnId="{F28D32B2-E88B-7046-A10A-A41F30022E94}">
      <dgm:prSet/>
      <dgm:spPr/>
      <dgm:t>
        <a:bodyPr/>
        <a:lstStyle/>
        <a:p>
          <a:endParaRPr lang="tr-TR"/>
        </a:p>
      </dgm:t>
    </dgm:pt>
    <dgm:pt modelId="{9400BDED-63D6-2F41-9BC6-0E51453BBB69}" type="sibTrans" cxnId="{F28D32B2-E88B-7046-A10A-A41F30022E94}">
      <dgm:prSet/>
      <dgm:spPr/>
      <dgm:t>
        <a:bodyPr/>
        <a:lstStyle/>
        <a:p>
          <a:endParaRPr lang="tr-TR"/>
        </a:p>
      </dgm:t>
    </dgm:pt>
    <dgm:pt modelId="{B49EDC65-0692-BC4F-808B-61C353865882}">
      <dgm:prSet custT="1"/>
      <dgm:spPr/>
      <dgm:t>
        <a:bodyPr/>
        <a:lstStyle/>
        <a:p>
          <a:r>
            <a:rPr lang="tr-TR" sz="1500" dirty="0"/>
            <a:t>Normalize edilmiş değerler ve ağırlıklar kullanılarak alternatiflerin skorları hesaplanır.</a:t>
          </a:r>
        </a:p>
      </dgm:t>
    </dgm:pt>
    <dgm:pt modelId="{4704D511-0CBC-3943-860C-813428FC4E3F}" type="parTrans" cxnId="{996878EF-EA3C-AA4E-BEEB-DA5D4A3A66B2}">
      <dgm:prSet/>
      <dgm:spPr/>
      <dgm:t>
        <a:bodyPr/>
        <a:lstStyle/>
        <a:p>
          <a:endParaRPr lang="tr-TR"/>
        </a:p>
      </dgm:t>
    </dgm:pt>
    <dgm:pt modelId="{BB45D3E6-1B04-D441-A8EE-762D96DB157F}" type="sibTrans" cxnId="{996878EF-EA3C-AA4E-BEEB-DA5D4A3A66B2}">
      <dgm:prSet/>
      <dgm:spPr/>
      <dgm:t>
        <a:bodyPr/>
        <a:lstStyle/>
        <a:p>
          <a:endParaRPr lang="tr-TR"/>
        </a:p>
      </dgm:t>
    </dgm:pt>
    <dgm:pt modelId="{41342999-AC91-9842-B5AF-C913949E18F7}">
      <dgm:prSet/>
      <dgm:spPr/>
      <dgm:t>
        <a:bodyPr/>
        <a:lstStyle/>
        <a:p>
          <a:r>
            <a:rPr lang="tr-TR" dirty="0"/>
            <a:t>Sonuçların Analizi</a:t>
          </a:r>
        </a:p>
      </dgm:t>
    </dgm:pt>
    <dgm:pt modelId="{DC2FD5B6-69E4-154A-AA15-F85392B74601}" type="parTrans" cxnId="{1EC14B9C-420B-914B-B84C-C0248642D134}">
      <dgm:prSet/>
      <dgm:spPr/>
      <dgm:t>
        <a:bodyPr/>
        <a:lstStyle/>
        <a:p>
          <a:endParaRPr lang="tr-TR"/>
        </a:p>
      </dgm:t>
    </dgm:pt>
    <dgm:pt modelId="{3324219C-6D72-644F-BEF2-4B98A1256E4E}" type="sibTrans" cxnId="{1EC14B9C-420B-914B-B84C-C0248642D134}">
      <dgm:prSet/>
      <dgm:spPr/>
      <dgm:t>
        <a:bodyPr/>
        <a:lstStyle/>
        <a:p>
          <a:endParaRPr lang="tr-TR"/>
        </a:p>
      </dgm:t>
    </dgm:pt>
    <dgm:pt modelId="{719FE89C-BC57-DA49-AF80-ED4C76A3070A}">
      <dgm:prSet custT="1"/>
      <dgm:spPr/>
      <dgm:t>
        <a:bodyPr/>
        <a:lstStyle/>
        <a:p>
          <a:r>
            <a:rPr lang="tr-TR" sz="1500" dirty="0"/>
            <a:t>En yüksek skora sahip alternatif tedarikçi olarak belirlenir.</a:t>
          </a:r>
        </a:p>
      </dgm:t>
    </dgm:pt>
    <dgm:pt modelId="{95F07C9F-50CE-BF49-83F8-2790C2593228}" type="parTrans" cxnId="{97F38DED-585A-CB4E-AEBF-7DC3BDDF21BE}">
      <dgm:prSet/>
      <dgm:spPr/>
      <dgm:t>
        <a:bodyPr/>
        <a:lstStyle/>
        <a:p>
          <a:endParaRPr lang="tr-TR"/>
        </a:p>
      </dgm:t>
    </dgm:pt>
    <dgm:pt modelId="{B0162C4D-CF11-904C-84BA-61608A5E5B88}" type="sibTrans" cxnId="{97F38DED-585A-CB4E-AEBF-7DC3BDDF21BE}">
      <dgm:prSet/>
      <dgm:spPr/>
      <dgm:t>
        <a:bodyPr/>
        <a:lstStyle/>
        <a:p>
          <a:endParaRPr lang="tr-TR"/>
        </a:p>
      </dgm:t>
    </dgm:pt>
    <dgm:pt modelId="{E2CE1C80-4D6F-4068-A590-D6206E5CA393}" type="pres">
      <dgm:prSet presAssocID="{46BCDF58-19F4-6E4B-B691-08F85E11F74C}" presName="Name0" presStyleCnt="0">
        <dgm:presLayoutVars>
          <dgm:dir/>
          <dgm:animLvl val="lvl"/>
          <dgm:resizeHandles val="exact"/>
        </dgm:presLayoutVars>
      </dgm:prSet>
      <dgm:spPr/>
    </dgm:pt>
    <dgm:pt modelId="{070269C0-9596-4610-BE48-783073A50085}" type="pres">
      <dgm:prSet presAssocID="{9F4EE0A5-1596-3B4A-90CF-92A9A0504665}" presName="linNode" presStyleCnt="0"/>
      <dgm:spPr/>
    </dgm:pt>
    <dgm:pt modelId="{25761987-3189-4683-BE0B-9ECDCEC7A995}" type="pres">
      <dgm:prSet presAssocID="{9F4EE0A5-1596-3B4A-90CF-92A9A0504665}" presName="parentText" presStyleLbl="node1" presStyleIdx="0" presStyleCnt="5" custLinFactNeighborX="-963" custLinFactNeighborY="-9864">
        <dgm:presLayoutVars>
          <dgm:chMax val="1"/>
          <dgm:bulletEnabled val="1"/>
        </dgm:presLayoutVars>
      </dgm:prSet>
      <dgm:spPr/>
    </dgm:pt>
    <dgm:pt modelId="{3D34286F-F2A0-45BD-878F-7521CCF1EB79}" type="pres">
      <dgm:prSet presAssocID="{9F4EE0A5-1596-3B4A-90CF-92A9A0504665}" presName="descendantText" presStyleLbl="alignAccFollowNode1" presStyleIdx="0" presStyleCnt="5">
        <dgm:presLayoutVars>
          <dgm:bulletEnabled val="1"/>
        </dgm:presLayoutVars>
      </dgm:prSet>
      <dgm:spPr/>
    </dgm:pt>
    <dgm:pt modelId="{A86578AE-4156-4AC7-9526-7FE283A37A08}" type="pres">
      <dgm:prSet presAssocID="{C1763563-D965-E641-8D62-112E2837B5C7}" presName="sp" presStyleCnt="0"/>
      <dgm:spPr/>
    </dgm:pt>
    <dgm:pt modelId="{D5D881E7-7970-42C3-9A30-ECE572CA5151}" type="pres">
      <dgm:prSet presAssocID="{21661C2E-54BE-554B-B597-1433D425C74D}" presName="linNode" presStyleCnt="0"/>
      <dgm:spPr/>
    </dgm:pt>
    <dgm:pt modelId="{FCFBF0F2-9674-4870-AA84-832BF2E72B4D}" type="pres">
      <dgm:prSet presAssocID="{21661C2E-54BE-554B-B597-1433D425C74D}" presName="parentText" presStyleLbl="node1" presStyleIdx="1" presStyleCnt="5" custLinFactNeighborX="-2155" custLinFactNeighborY="-759">
        <dgm:presLayoutVars>
          <dgm:chMax val="1"/>
          <dgm:bulletEnabled val="1"/>
        </dgm:presLayoutVars>
      </dgm:prSet>
      <dgm:spPr/>
    </dgm:pt>
    <dgm:pt modelId="{7E3B978D-1D65-46DA-BC09-C69116B0F38B}" type="pres">
      <dgm:prSet presAssocID="{21661C2E-54BE-554B-B597-1433D425C74D}" presName="descendantText" presStyleLbl="alignAccFollowNode1" presStyleIdx="1" presStyleCnt="5">
        <dgm:presLayoutVars>
          <dgm:bulletEnabled val="1"/>
        </dgm:presLayoutVars>
      </dgm:prSet>
      <dgm:spPr/>
    </dgm:pt>
    <dgm:pt modelId="{01B44779-0938-416A-9569-7FA381C57ED5}" type="pres">
      <dgm:prSet presAssocID="{C1642333-D801-3D41-AE86-2E3D81687A9D}" presName="sp" presStyleCnt="0"/>
      <dgm:spPr/>
    </dgm:pt>
    <dgm:pt modelId="{0FCBB2F7-89B0-46DF-83C9-5E2416B7ABB2}" type="pres">
      <dgm:prSet presAssocID="{627FE1E0-F8A3-2F42-B0F8-FF2733AF3A21}" presName="linNode" presStyleCnt="0"/>
      <dgm:spPr/>
    </dgm:pt>
    <dgm:pt modelId="{124D8271-F58E-4C4D-8236-79CD96E61224}" type="pres">
      <dgm:prSet presAssocID="{627FE1E0-F8A3-2F42-B0F8-FF2733AF3A21}" presName="parentText" presStyleLbl="node1" presStyleIdx="2" presStyleCnt="5">
        <dgm:presLayoutVars>
          <dgm:chMax val="1"/>
          <dgm:bulletEnabled val="1"/>
        </dgm:presLayoutVars>
      </dgm:prSet>
      <dgm:spPr/>
    </dgm:pt>
    <dgm:pt modelId="{885E88AF-FA62-48F8-9FC7-EEBA1168270D}" type="pres">
      <dgm:prSet presAssocID="{627FE1E0-F8A3-2F42-B0F8-FF2733AF3A21}" presName="descendantText" presStyleLbl="alignAccFollowNode1" presStyleIdx="2" presStyleCnt="5">
        <dgm:presLayoutVars>
          <dgm:bulletEnabled val="1"/>
        </dgm:presLayoutVars>
      </dgm:prSet>
      <dgm:spPr/>
    </dgm:pt>
    <dgm:pt modelId="{B370055D-2AF3-40C6-9789-20BC311E93A6}" type="pres">
      <dgm:prSet presAssocID="{B14FA496-FB21-B646-8052-ED842CF55088}" presName="sp" presStyleCnt="0"/>
      <dgm:spPr/>
    </dgm:pt>
    <dgm:pt modelId="{A585BF48-F2BE-43C1-9871-BE0B8630115A}" type="pres">
      <dgm:prSet presAssocID="{1E0E8984-F334-AF4A-BD04-FFE30E1BA50C}" presName="linNode" presStyleCnt="0"/>
      <dgm:spPr/>
    </dgm:pt>
    <dgm:pt modelId="{01A232D4-6202-4877-B7D7-F2AFF0305D8B}" type="pres">
      <dgm:prSet presAssocID="{1E0E8984-F334-AF4A-BD04-FFE30E1BA50C}" presName="parentText" presStyleLbl="node1" presStyleIdx="3" presStyleCnt="5">
        <dgm:presLayoutVars>
          <dgm:chMax val="1"/>
          <dgm:bulletEnabled val="1"/>
        </dgm:presLayoutVars>
      </dgm:prSet>
      <dgm:spPr/>
    </dgm:pt>
    <dgm:pt modelId="{BBAFE5B6-5FEF-4D0B-ACE3-AD56553AB0AF}" type="pres">
      <dgm:prSet presAssocID="{1E0E8984-F334-AF4A-BD04-FFE30E1BA50C}" presName="descendantText" presStyleLbl="alignAccFollowNode1" presStyleIdx="3" presStyleCnt="5">
        <dgm:presLayoutVars>
          <dgm:bulletEnabled val="1"/>
        </dgm:presLayoutVars>
      </dgm:prSet>
      <dgm:spPr/>
    </dgm:pt>
    <dgm:pt modelId="{06D786C5-409E-4F66-B649-E24B2BE87FE1}" type="pres">
      <dgm:prSet presAssocID="{9400BDED-63D6-2F41-9BC6-0E51453BBB69}" presName="sp" presStyleCnt="0"/>
      <dgm:spPr/>
    </dgm:pt>
    <dgm:pt modelId="{80C5034D-6C56-4566-9C94-030C7E329BCE}" type="pres">
      <dgm:prSet presAssocID="{41342999-AC91-9842-B5AF-C913949E18F7}" presName="linNode" presStyleCnt="0"/>
      <dgm:spPr/>
    </dgm:pt>
    <dgm:pt modelId="{14379CC9-E841-4EE8-83F0-A8E84A6A51CD}" type="pres">
      <dgm:prSet presAssocID="{41342999-AC91-9842-B5AF-C913949E18F7}" presName="parentText" presStyleLbl="node1" presStyleIdx="4" presStyleCnt="5">
        <dgm:presLayoutVars>
          <dgm:chMax val="1"/>
          <dgm:bulletEnabled val="1"/>
        </dgm:presLayoutVars>
      </dgm:prSet>
      <dgm:spPr/>
    </dgm:pt>
    <dgm:pt modelId="{5E0E048A-7AC5-4FE8-BF28-629590761C81}" type="pres">
      <dgm:prSet presAssocID="{41342999-AC91-9842-B5AF-C913949E18F7}" presName="descendantText" presStyleLbl="alignAccFollowNode1" presStyleIdx="4" presStyleCnt="5">
        <dgm:presLayoutVars>
          <dgm:bulletEnabled val="1"/>
        </dgm:presLayoutVars>
      </dgm:prSet>
      <dgm:spPr/>
    </dgm:pt>
  </dgm:ptLst>
  <dgm:cxnLst>
    <dgm:cxn modelId="{9A55F10A-F364-4A1D-A300-56392A2B59C8}" type="presOf" srcId="{2222462B-2CED-B64E-9175-888F3B81F7AD}" destId="{885E88AF-FA62-48F8-9FC7-EEBA1168270D}" srcOrd="0" destOrd="0" presId="urn:microsoft.com/office/officeart/2005/8/layout/vList5"/>
    <dgm:cxn modelId="{604E4412-745B-4FC6-9E41-3A55AC4ADA85}" type="presOf" srcId="{627FE1E0-F8A3-2F42-B0F8-FF2733AF3A21}" destId="{124D8271-F58E-4C4D-8236-79CD96E61224}" srcOrd="0" destOrd="0" presId="urn:microsoft.com/office/officeart/2005/8/layout/vList5"/>
    <dgm:cxn modelId="{ACF8D91A-42BD-4C02-BBB7-E5A5DFB8C7A9}" type="presOf" srcId="{719FE89C-BC57-DA49-AF80-ED4C76A3070A}" destId="{5E0E048A-7AC5-4FE8-BF28-629590761C81}" srcOrd="0" destOrd="0" presId="urn:microsoft.com/office/officeart/2005/8/layout/vList5"/>
    <dgm:cxn modelId="{7830E324-913C-4024-9C76-B99F260CB221}" type="presOf" srcId="{9F4EE0A5-1596-3B4A-90CF-92A9A0504665}" destId="{25761987-3189-4683-BE0B-9ECDCEC7A995}" srcOrd="0" destOrd="0" presId="urn:microsoft.com/office/officeart/2005/8/layout/vList5"/>
    <dgm:cxn modelId="{93C11628-C018-4916-B840-9C1C3173DE42}" type="presOf" srcId="{1E0E8984-F334-AF4A-BD04-FFE30E1BA50C}" destId="{01A232D4-6202-4877-B7D7-F2AFF0305D8B}" srcOrd="0" destOrd="0" presId="urn:microsoft.com/office/officeart/2005/8/layout/vList5"/>
    <dgm:cxn modelId="{64C58C35-6F10-4959-B553-114EC4C7999D}" type="presOf" srcId="{BEDDFD66-680E-B44F-BDE5-D116EE5F181D}" destId="{7E3B978D-1D65-46DA-BC09-C69116B0F38B}" srcOrd="0" destOrd="0" presId="urn:microsoft.com/office/officeart/2005/8/layout/vList5"/>
    <dgm:cxn modelId="{58295C3C-7EA6-4441-99E7-A034373D3565}" type="presOf" srcId="{67B93F02-15E2-DC45-82A9-A008B455E706}" destId="{3D34286F-F2A0-45BD-878F-7521CCF1EB79}" srcOrd="0" destOrd="0" presId="urn:microsoft.com/office/officeart/2005/8/layout/vList5"/>
    <dgm:cxn modelId="{59AECF53-3703-254B-867E-BBDA9F67BEC0}" srcId="{21661C2E-54BE-554B-B597-1433D425C74D}" destId="{BEDDFD66-680E-B44F-BDE5-D116EE5F181D}" srcOrd="0" destOrd="0" parTransId="{69373DE4-F608-B240-B86D-A233529337F6}" sibTransId="{5B0D3EE8-897C-EB45-803A-6710220C4A04}"/>
    <dgm:cxn modelId="{1C754B55-F871-43E1-B119-28E37C81094D}" type="presOf" srcId="{46BCDF58-19F4-6E4B-B691-08F85E11F74C}" destId="{E2CE1C80-4D6F-4068-A590-D6206E5CA393}" srcOrd="0" destOrd="0" presId="urn:microsoft.com/office/officeart/2005/8/layout/vList5"/>
    <dgm:cxn modelId="{CD81F072-3B0C-480A-8E0A-AD33A3F2C9D2}" type="presOf" srcId="{B49EDC65-0692-BC4F-808B-61C353865882}" destId="{BBAFE5B6-5FEF-4D0B-ACE3-AD56553AB0AF}" srcOrd="0" destOrd="0" presId="urn:microsoft.com/office/officeart/2005/8/layout/vList5"/>
    <dgm:cxn modelId="{194A8174-C9CB-FF4D-AA20-E4A1EBB1B466}" srcId="{46BCDF58-19F4-6E4B-B691-08F85E11F74C}" destId="{21661C2E-54BE-554B-B597-1433D425C74D}" srcOrd="1" destOrd="0" parTransId="{B8FC8CCA-33FD-DD4A-9547-7746BBBC23B4}" sibTransId="{C1642333-D801-3D41-AE86-2E3D81687A9D}"/>
    <dgm:cxn modelId="{9DD3EF7F-0EA2-1847-AB06-15B9B25E142F}" srcId="{46BCDF58-19F4-6E4B-B691-08F85E11F74C}" destId="{9F4EE0A5-1596-3B4A-90CF-92A9A0504665}" srcOrd="0" destOrd="0" parTransId="{87F2C8AD-45BF-9C43-9D18-3EDEF907C986}" sibTransId="{C1763563-D965-E641-8D62-112E2837B5C7}"/>
    <dgm:cxn modelId="{1EC14B9C-420B-914B-B84C-C0248642D134}" srcId="{46BCDF58-19F4-6E4B-B691-08F85E11F74C}" destId="{41342999-AC91-9842-B5AF-C913949E18F7}" srcOrd="4" destOrd="0" parTransId="{DC2FD5B6-69E4-154A-AA15-F85392B74601}" sibTransId="{3324219C-6D72-644F-BEF2-4B98A1256E4E}"/>
    <dgm:cxn modelId="{F5FDB4A6-F1A2-DB40-8B72-B6F18456D27E}" srcId="{46BCDF58-19F4-6E4B-B691-08F85E11F74C}" destId="{627FE1E0-F8A3-2F42-B0F8-FF2733AF3A21}" srcOrd="2" destOrd="0" parTransId="{A4C365DC-B192-3A4C-BD4E-5F83B5AC3912}" sibTransId="{B14FA496-FB21-B646-8052-ED842CF55088}"/>
    <dgm:cxn modelId="{F28D32B2-E88B-7046-A10A-A41F30022E94}" srcId="{46BCDF58-19F4-6E4B-B691-08F85E11F74C}" destId="{1E0E8984-F334-AF4A-BD04-FFE30E1BA50C}" srcOrd="3" destOrd="0" parTransId="{44A86433-2259-1F46-B4BA-BDFAF671364E}" sibTransId="{9400BDED-63D6-2F41-9BC6-0E51453BBB69}"/>
    <dgm:cxn modelId="{1A2DBFE6-29AA-40DA-964C-F009C23B438B}" type="presOf" srcId="{41342999-AC91-9842-B5AF-C913949E18F7}" destId="{14379CC9-E841-4EE8-83F0-A8E84A6A51CD}" srcOrd="0" destOrd="0" presId="urn:microsoft.com/office/officeart/2005/8/layout/vList5"/>
    <dgm:cxn modelId="{494285E7-644B-EE43-A348-BCC8E867848A}" srcId="{9F4EE0A5-1596-3B4A-90CF-92A9A0504665}" destId="{67B93F02-15E2-DC45-82A9-A008B455E706}" srcOrd="0" destOrd="0" parTransId="{74549BA8-8D53-3A4A-8B3F-DB4235F81619}" sibTransId="{BA065764-6F6F-294F-82BF-5157FD8C14D7}"/>
    <dgm:cxn modelId="{46F897EB-A76A-41FC-937E-09424C4C76F5}" type="presOf" srcId="{21661C2E-54BE-554B-B597-1433D425C74D}" destId="{FCFBF0F2-9674-4870-AA84-832BF2E72B4D}" srcOrd="0" destOrd="0" presId="urn:microsoft.com/office/officeart/2005/8/layout/vList5"/>
    <dgm:cxn modelId="{97F38DED-585A-CB4E-AEBF-7DC3BDDF21BE}" srcId="{41342999-AC91-9842-B5AF-C913949E18F7}" destId="{719FE89C-BC57-DA49-AF80-ED4C76A3070A}" srcOrd="0" destOrd="0" parTransId="{95F07C9F-50CE-BF49-83F8-2790C2593228}" sibTransId="{B0162C4D-CF11-904C-84BA-61608A5E5B88}"/>
    <dgm:cxn modelId="{996878EF-EA3C-AA4E-BEEB-DA5D4A3A66B2}" srcId="{1E0E8984-F334-AF4A-BD04-FFE30E1BA50C}" destId="{B49EDC65-0692-BC4F-808B-61C353865882}" srcOrd="0" destOrd="0" parTransId="{4704D511-0CBC-3943-860C-813428FC4E3F}" sibTransId="{BB45D3E6-1B04-D441-A8EE-762D96DB157F}"/>
    <dgm:cxn modelId="{4E1771FC-EC06-6B4A-80C2-ED5A5DB6932C}" srcId="{627FE1E0-F8A3-2F42-B0F8-FF2733AF3A21}" destId="{2222462B-2CED-B64E-9175-888F3B81F7AD}" srcOrd="0" destOrd="0" parTransId="{36FA424B-185B-534C-8DB0-665032B852B2}" sibTransId="{E9A77D52-50BD-234E-B674-5FB8EC4A5969}"/>
    <dgm:cxn modelId="{0C067F57-E4BC-42BC-9E56-53038D6B8134}" type="presParOf" srcId="{E2CE1C80-4D6F-4068-A590-D6206E5CA393}" destId="{070269C0-9596-4610-BE48-783073A50085}" srcOrd="0" destOrd="0" presId="urn:microsoft.com/office/officeart/2005/8/layout/vList5"/>
    <dgm:cxn modelId="{66659C02-85DE-4966-ABD6-CCDD0D650C88}" type="presParOf" srcId="{070269C0-9596-4610-BE48-783073A50085}" destId="{25761987-3189-4683-BE0B-9ECDCEC7A995}" srcOrd="0" destOrd="0" presId="urn:microsoft.com/office/officeart/2005/8/layout/vList5"/>
    <dgm:cxn modelId="{274B6C51-6676-419B-9B55-B2C913BB5342}" type="presParOf" srcId="{070269C0-9596-4610-BE48-783073A50085}" destId="{3D34286F-F2A0-45BD-878F-7521CCF1EB79}" srcOrd="1" destOrd="0" presId="urn:microsoft.com/office/officeart/2005/8/layout/vList5"/>
    <dgm:cxn modelId="{F94D607B-44E9-4F57-B6AC-6ED7F5974C42}" type="presParOf" srcId="{E2CE1C80-4D6F-4068-A590-D6206E5CA393}" destId="{A86578AE-4156-4AC7-9526-7FE283A37A08}" srcOrd="1" destOrd="0" presId="urn:microsoft.com/office/officeart/2005/8/layout/vList5"/>
    <dgm:cxn modelId="{F6275F0D-605C-487F-8EB7-6D1D67AD9CBA}" type="presParOf" srcId="{E2CE1C80-4D6F-4068-A590-D6206E5CA393}" destId="{D5D881E7-7970-42C3-9A30-ECE572CA5151}" srcOrd="2" destOrd="0" presId="urn:microsoft.com/office/officeart/2005/8/layout/vList5"/>
    <dgm:cxn modelId="{98553728-8DD3-4A8B-A49D-15890D1AFAEA}" type="presParOf" srcId="{D5D881E7-7970-42C3-9A30-ECE572CA5151}" destId="{FCFBF0F2-9674-4870-AA84-832BF2E72B4D}" srcOrd="0" destOrd="0" presId="urn:microsoft.com/office/officeart/2005/8/layout/vList5"/>
    <dgm:cxn modelId="{929DAEAB-906B-41EB-8B45-60D789240A64}" type="presParOf" srcId="{D5D881E7-7970-42C3-9A30-ECE572CA5151}" destId="{7E3B978D-1D65-46DA-BC09-C69116B0F38B}" srcOrd="1" destOrd="0" presId="urn:microsoft.com/office/officeart/2005/8/layout/vList5"/>
    <dgm:cxn modelId="{CE081A84-ACB0-4E5B-8ACC-7721B6D92777}" type="presParOf" srcId="{E2CE1C80-4D6F-4068-A590-D6206E5CA393}" destId="{01B44779-0938-416A-9569-7FA381C57ED5}" srcOrd="3" destOrd="0" presId="urn:microsoft.com/office/officeart/2005/8/layout/vList5"/>
    <dgm:cxn modelId="{518F8EE0-C01B-4B17-8DA8-4538AF8B094F}" type="presParOf" srcId="{E2CE1C80-4D6F-4068-A590-D6206E5CA393}" destId="{0FCBB2F7-89B0-46DF-83C9-5E2416B7ABB2}" srcOrd="4" destOrd="0" presId="urn:microsoft.com/office/officeart/2005/8/layout/vList5"/>
    <dgm:cxn modelId="{EFB91B8A-0A13-49AE-9E4D-8F98FAAED006}" type="presParOf" srcId="{0FCBB2F7-89B0-46DF-83C9-5E2416B7ABB2}" destId="{124D8271-F58E-4C4D-8236-79CD96E61224}" srcOrd="0" destOrd="0" presId="urn:microsoft.com/office/officeart/2005/8/layout/vList5"/>
    <dgm:cxn modelId="{21455611-395C-4CF7-B495-D19B6FAC3CBC}" type="presParOf" srcId="{0FCBB2F7-89B0-46DF-83C9-5E2416B7ABB2}" destId="{885E88AF-FA62-48F8-9FC7-EEBA1168270D}" srcOrd="1" destOrd="0" presId="urn:microsoft.com/office/officeart/2005/8/layout/vList5"/>
    <dgm:cxn modelId="{1709244E-55AA-4C54-B37A-C245EC7EFD54}" type="presParOf" srcId="{E2CE1C80-4D6F-4068-A590-D6206E5CA393}" destId="{B370055D-2AF3-40C6-9789-20BC311E93A6}" srcOrd="5" destOrd="0" presId="urn:microsoft.com/office/officeart/2005/8/layout/vList5"/>
    <dgm:cxn modelId="{EA15D9AC-7721-4E75-AC9E-94A9E4AEE331}" type="presParOf" srcId="{E2CE1C80-4D6F-4068-A590-D6206E5CA393}" destId="{A585BF48-F2BE-43C1-9871-BE0B8630115A}" srcOrd="6" destOrd="0" presId="urn:microsoft.com/office/officeart/2005/8/layout/vList5"/>
    <dgm:cxn modelId="{DAB1D5B9-3051-4A55-B6D9-FD3994C8E7B6}" type="presParOf" srcId="{A585BF48-F2BE-43C1-9871-BE0B8630115A}" destId="{01A232D4-6202-4877-B7D7-F2AFF0305D8B}" srcOrd="0" destOrd="0" presId="urn:microsoft.com/office/officeart/2005/8/layout/vList5"/>
    <dgm:cxn modelId="{D73058E4-4350-4F46-BAE2-70D973EE7B6D}" type="presParOf" srcId="{A585BF48-F2BE-43C1-9871-BE0B8630115A}" destId="{BBAFE5B6-5FEF-4D0B-ACE3-AD56553AB0AF}" srcOrd="1" destOrd="0" presId="urn:microsoft.com/office/officeart/2005/8/layout/vList5"/>
    <dgm:cxn modelId="{4794069E-20FE-49A7-A9BD-6DDCECDEE67D}" type="presParOf" srcId="{E2CE1C80-4D6F-4068-A590-D6206E5CA393}" destId="{06D786C5-409E-4F66-B649-E24B2BE87FE1}" srcOrd="7" destOrd="0" presId="urn:microsoft.com/office/officeart/2005/8/layout/vList5"/>
    <dgm:cxn modelId="{C5BB8A03-B9CB-41BF-B82C-603A0C993952}" type="presParOf" srcId="{E2CE1C80-4D6F-4068-A590-D6206E5CA393}" destId="{80C5034D-6C56-4566-9C94-030C7E329BCE}" srcOrd="8" destOrd="0" presId="urn:microsoft.com/office/officeart/2005/8/layout/vList5"/>
    <dgm:cxn modelId="{21A9116A-A16D-4F6F-8402-E926AA5376D2}" type="presParOf" srcId="{80C5034D-6C56-4566-9C94-030C7E329BCE}" destId="{14379CC9-E841-4EE8-83F0-A8E84A6A51CD}" srcOrd="0" destOrd="0" presId="urn:microsoft.com/office/officeart/2005/8/layout/vList5"/>
    <dgm:cxn modelId="{474C6DF5-2C9C-4D2F-8A7D-B10D7B590EBD}" type="presParOf" srcId="{80C5034D-6C56-4566-9C94-030C7E329BCE}" destId="{5E0E048A-7AC5-4FE8-BF28-629590761C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669951-9CAC-4684-9D80-E2525CDB2DCF}" type="doc">
      <dgm:prSet loTypeId="urn:microsoft.com/office/officeart/2005/8/layout/process1" loCatId="process" qsTypeId="urn:microsoft.com/office/officeart/2005/8/quickstyle/simple5" qsCatId="simple" csTypeId="urn:microsoft.com/office/officeart/2005/8/colors/accent1_1" csCatId="accent1" phldr="1"/>
      <dgm:spPr/>
      <dgm:t>
        <a:bodyPr/>
        <a:lstStyle/>
        <a:p>
          <a:endParaRPr lang="en-US"/>
        </a:p>
      </dgm:t>
    </dgm:pt>
    <dgm:pt modelId="{DBB09991-36C8-4FA2-932C-90912644B148}">
      <dgm:prSet custT="1"/>
      <dgm:spPr/>
      <dgm:t>
        <a:bodyPr/>
        <a:lstStyle/>
        <a:p>
          <a:pPr algn="l"/>
          <a:r>
            <a:rPr lang="tr-TR" sz="1600" dirty="0"/>
            <a:t>Veri Toplama: Sistem, sipariş miktarı, tedarikçi kısıtları ve stok durumu gibi verileri toplar.</a:t>
          </a:r>
          <a:endParaRPr lang="en-US" sz="1600" dirty="0"/>
        </a:p>
      </dgm:t>
    </dgm:pt>
    <dgm:pt modelId="{2E00258C-A453-4290-88B3-4C5D94663493}" type="parTrans" cxnId="{08CDD507-CC8A-41E6-A25A-22722EB5BBCC}">
      <dgm:prSet/>
      <dgm:spPr/>
      <dgm:t>
        <a:bodyPr/>
        <a:lstStyle/>
        <a:p>
          <a:endParaRPr lang="en-US"/>
        </a:p>
      </dgm:t>
    </dgm:pt>
    <dgm:pt modelId="{41CFB852-9B49-48B8-8483-EAE5E0385E08}" type="sibTrans" cxnId="{08CDD507-CC8A-41E6-A25A-22722EB5BBCC}">
      <dgm:prSet/>
      <dgm:spPr/>
      <dgm:t>
        <a:bodyPr/>
        <a:lstStyle/>
        <a:p>
          <a:endParaRPr lang="en-US"/>
        </a:p>
      </dgm:t>
    </dgm:pt>
    <dgm:pt modelId="{D509DBCF-7DB3-4D57-A133-2C09ED35513E}">
      <dgm:prSet custT="1"/>
      <dgm:spPr/>
      <dgm:t>
        <a:bodyPr/>
        <a:lstStyle/>
        <a:p>
          <a:pPr algn="l"/>
          <a:r>
            <a:rPr lang="tr-TR" sz="1600" dirty="0"/>
            <a:t>Kural Uygulama: Önceden tanımlanmış kurallara göre veriler analiz edilir. Eğer stok &lt; kritik seviye ise uyarı oluştur. Eğer tedarikçi kapasitesi &lt; talep miktarı ise alternatif tedarikçiyi öner.</a:t>
          </a:r>
          <a:endParaRPr lang="en-US" sz="1600" dirty="0"/>
        </a:p>
      </dgm:t>
    </dgm:pt>
    <dgm:pt modelId="{9B5FD2C0-1AD8-4BD3-9FBC-46B5BFC05B20}" type="parTrans" cxnId="{9B5E3040-6AAC-490B-9449-DEFFE5B10D5F}">
      <dgm:prSet/>
      <dgm:spPr/>
      <dgm:t>
        <a:bodyPr/>
        <a:lstStyle/>
        <a:p>
          <a:endParaRPr lang="en-US"/>
        </a:p>
      </dgm:t>
    </dgm:pt>
    <dgm:pt modelId="{8CCE5142-9AEF-4094-9DDC-D245323F35D9}" type="sibTrans" cxnId="{9B5E3040-6AAC-490B-9449-DEFFE5B10D5F}">
      <dgm:prSet/>
      <dgm:spPr/>
      <dgm:t>
        <a:bodyPr/>
        <a:lstStyle/>
        <a:p>
          <a:endParaRPr lang="en-US"/>
        </a:p>
      </dgm:t>
    </dgm:pt>
    <dgm:pt modelId="{FA759BDB-179C-47A5-82D3-38CCB0F0D6CF}">
      <dgm:prSet custT="1"/>
      <dgm:spPr/>
      <dgm:t>
        <a:bodyPr/>
        <a:lstStyle/>
        <a:p>
          <a:pPr algn="l"/>
          <a:r>
            <a:rPr lang="tr-TR" sz="1600" dirty="0"/>
            <a:t>Erken Uyarı Gönderimi: Kritik durumlar için ilgili taraflara uyarılar gönderilir.</a:t>
          </a:r>
          <a:endParaRPr lang="en-US" sz="1600" dirty="0"/>
        </a:p>
      </dgm:t>
    </dgm:pt>
    <dgm:pt modelId="{BE4F1C85-B13C-4053-BCF6-561BF2901CA1}" type="parTrans" cxnId="{54D6607C-D352-4F83-87FF-6F0271720D0B}">
      <dgm:prSet/>
      <dgm:spPr/>
      <dgm:t>
        <a:bodyPr/>
        <a:lstStyle/>
        <a:p>
          <a:endParaRPr lang="en-US"/>
        </a:p>
      </dgm:t>
    </dgm:pt>
    <dgm:pt modelId="{DE5D973F-AD4E-4446-B273-B6CE4E931FD3}" type="sibTrans" cxnId="{54D6607C-D352-4F83-87FF-6F0271720D0B}">
      <dgm:prSet/>
      <dgm:spPr/>
      <dgm:t>
        <a:bodyPr/>
        <a:lstStyle/>
        <a:p>
          <a:endParaRPr lang="en-US"/>
        </a:p>
      </dgm:t>
    </dgm:pt>
    <dgm:pt modelId="{9178B876-CBA5-4E5B-B888-E4B44D74A922}">
      <dgm:prSet custT="1"/>
      <dgm:spPr/>
      <dgm:t>
        <a:bodyPr/>
        <a:lstStyle/>
        <a:p>
          <a:pPr algn="l"/>
          <a:r>
            <a:rPr lang="tr-TR" sz="1600" dirty="0"/>
            <a:t>Çözüm Önerileri: Fazla mesai planlaması, alternatif tedarikçi önerisi gibi çözümler sunulur</a:t>
          </a:r>
          <a:r>
            <a:rPr lang="tr-TR" sz="2000" dirty="0"/>
            <a:t>.</a:t>
          </a:r>
          <a:endParaRPr lang="en-US" sz="2000" dirty="0"/>
        </a:p>
      </dgm:t>
    </dgm:pt>
    <dgm:pt modelId="{1EE84100-9DF8-4686-9A65-0352CEA0DC44}" type="parTrans" cxnId="{CF364B1D-6A00-4915-89AB-CF77168F75F5}">
      <dgm:prSet/>
      <dgm:spPr/>
      <dgm:t>
        <a:bodyPr/>
        <a:lstStyle/>
        <a:p>
          <a:endParaRPr lang="en-US"/>
        </a:p>
      </dgm:t>
    </dgm:pt>
    <dgm:pt modelId="{88CAB734-15DD-49A6-86EE-FEC04F35373B}" type="sibTrans" cxnId="{CF364B1D-6A00-4915-89AB-CF77168F75F5}">
      <dgm:prSet/>
      <dgm:spPr/>
      <dgm:t>
        <a:bodyPr/>
        <a:lstStyle/>
        <a:p>
          <a:endParaRPr lang="en-US"/>
        </a:p>
      </dgm:t>
    </dgm:pt>
    <dgm:pt modelId="{6F159AD7-29F6-4F2A-BF1F-1FA081711A1E}" type="pres">
      <dgm:prSet presAssocID="{66669951-9CAC-4684-9D80-E2525CDB2DCF}" presName="Name0" presStyleCnt="0">
        <dgm:presLayoutVars>
          <dgm:dir/>
          <dgm:resizeHandles val="exact"/>
        </dgm:presLayoutVars>
      </dgm:prSet>
      <dgm:spPr/>
    </dgm:pt>
    <dgm:pt modelId="{3557568E-A607-4ED2-A6F4-2A6D5BCEAB59}" type="pres">
      <dgm:prSet presAssocID="{DBB09991-36C8-4FA2-932C-90912644B148}" presName="node" presStyleLbl="node1" presStyleIdx="0" presStyleCnt="4">
        <dgm:presLayoutVars>
          <dgm:bulletEnabled val="1"/>
        </dgm:presLayoutVars>
      </dgm:prSet>
      <dgm:spPr/>
    </dgm:pt>
    <dgm:pt modelId="{1541797D-68BA-4AE4-8241-598FD057F25E}" type="pres">
      <dgm:prSet presAssocID="{41CFB852-9B49-48B8-8483-EAE5E0385E08}" presName="sibTrans" presStyleLbl="sibTrans2D1" presStyleIdx="0" presStyleCnt="3"/>
      <dgm:spPr/>
    </dgm:pt>
    <dgm:pt modelId="{3BE9FB6E-8D84-4520-89EE-EF1F2A07DEA1}" type="pres">
      <dgm:prSet presAssocID="{41CFB852-9B49-48B8-8483-EAE5E0385E08}" presName="connectorText" presStyleLbl="sibTrans2D1" presStyleIdx="0" presStyleCnt="3"/>
      <dgm:spPr/>
    </dgm:pt>
    <dgm:pt modelId="{19EEB1C9-4573-40B6-87A8-F453B318D8E4}" type="pres">
      <dgm:prSet presAssocID="{D509DBCF-7DB3-4D57-A133-2C09ED35513E}" presName="node" presStyleLbl="node1" presStyleIdx="1" presStyleCnt="4">
        <dgm:presLayoutVars>
          <dgm:bulletEnabled val="1"/>
        </dgm:presLayoutVars>
      </dgm:prSet>
      <dgm:spPr/>
    </dgm:pt>
    <dgm:pt modelId="{1C34A06C-BDC8-40BD-84C7-E017D2018AF2}" type="pres">
      <dgm:prSet presAssocID="{8CCE5142-9AEF-4094-9DDC-D245323F35D9}" presName="sibTrans" presStyleLbl="sibTrans2D1" presStyleIdx="1" presStyleCnt="3"/>
      <dgm:spPr/>
    </dgm:pt>
    <dgm:pt modelId="{87D90B91-433D-4E39-A55D-3E498BD01D6F}" type="pres">
      <dgm:prSet presAssocID="{8CCE5142-9AEF-4094-9DDC-D245323F35D9}" presName="connectorText" presStyleLbl="sibTrans2D1" presStyleIdx="1" presStyleCnt="3"/>
      <dgm:spPr/>
    </dgm:pt>
    <dgm:pt modelId="{404C69B2-65A5-45A2-950F-7042FBF2692E}" type="pres">
      <dgm:prSet presAssocID="{FA759BDB-179C-47A5-82D3-38CCB0F0D6CF}" presName="node" presStyleLbl="node1" presStyleIdx="2" presStyleCnt="4">
        <dgm:presLayoutVars>
          <dgm:bulletEnabled val="1"/>
        </dgm:presLayoutVars>
      </dgm:prSet>
      <dgm:spPr/>
    </dgm:pt>
    <dgm:pt modelId="{D8F2DC7B-BAAB-4ECB-B013-4670FF88ED93}" type="pres">
      <dgm:prSet presAssocID="{DE5D973F-AD4E-4446-B273-B6CE4E931FD3}" presName="sibTrans" presStyleLbl="sibTrans2D1" presStyleIdx="2" presStyleCnt="3"/>
      <dgm:spPr/>
    </dgm:pt>
    <dgm:pt modelId="{1C7024C1-05B6-4C19-883B-9EF39CFD798A}" type="pres">
      <dgm:prSet presAssocID="{DE5D973F-AD4E-4446-B273-B6CE4E931FD3}" presName="connectorText" presStyleLbl="sibTrans2D1" presStyleIdx="2" presStyleCnt="3"/>
      <dgm:spPr/>
    </dgm:pt>
    <dgm:pt modelId="{EC415164-48EA-4868-A3E7-7208C84F2698}" type="pres">
      <dgm:prSet presAssocID="{9178B876-CBA5-4E5B-B888-E4B44D74A922}" presName="node" presStyleLbl="node1" presStyleIdx="3" presStyleCnt="4" custLinFactNeighborX="32728" custLinFactNeighborY="0">
        <dgm:presLayoutVars>
          <dgm:bulletEnabled val="1"/>
        </dgm:presLayoutVars>
      </dgm:prSet>
      <dgm:spPr/>
    </dgm:pt>
  </dgm:ptLst>
  <dgm:cxnLst>
    <dgm:cxn modelId="{7940A402-1FA5-43E5-9CA5-FAF2DE9FC41A}" type="presOf" srcId="{41CFB852-9B49-48B8-8483-EAE5E0385E08}" destId="{1541797D-68BA-4AE4-8241-598FD057F25E}" srcOrd="0" destOrd="0" presId="urn:microsoft.com/office/officeart/2005/8/layout/process1"/>
    <dgm:cxn modelId="{08CDD507-CC8A-41E6-A25A-22722EB5BBCC}" srcId="{66669951-9CAC-4684-9D80-E2525CDB2DCF}" destId="{DBB09991-36C8-4FA2-932C-90912644B148}" srcOrd="0" destOrd="0" parTransId="{2E00258C-A453-4290-88B3-4C5D94663493}" sibTransId="{41CFB852-9B49-48B8-8483-EAE5E0385E08}"/>
    <dgm:cxn modelId="{E37FC61C-961B-47BC-B0B3-A8361AA0B3EA}" type="presOf" srcId="{DE5D973F-AD4E-4446-B273-B6CE4E931FD3}" destId="{D8F2DC7B-BAAB-4ECB-B013-4670FF88ED93}" srcOrd="0" destOrd="0" presId="urn:microsoft.com/office/officeart/2005/8/layout/process1"/>
    <dgm:cxn modelId="{CF364B1D-6A00-4915-89AB-CF77168F75F5}" srcId="{66669951-9CAC-4684-9D80-E2525CDB2DCF}" destId="{9178B876-CBA5-4E5B-B888-E4B44D74A922}" srcOrd="3" destOrd="0" parTransId="{1EE84100-9DF8-4686-9A65-0352CEA0DC44}" sibTransId="{88CAB734-15DD-49A6-86EE-FEC04F35373B}"/>
    <dgm:cxn modelId="{9B5E3040-6AAC-490B-9449-DEFFE5B10D5F}" srcId="{66669951-9CAC-4684-9D80-E2525CDB2DCF}" destId="{D509DBCF-7DB3-4D57-A133-2C09ED35513E}" srcOrd="1" destOrd="0" parTransId="{9B5FD2C0-1AD8-4BD3-9FBC-46B5BFC05B20}" sibTransId="{8CCE5142-9AEF-4094-9DDC-D245323F35D9}"/>
    <dgm:cxn modelId="{65DBAB54-2531-4E07-87B5-4C6A2F392C43}" type="presOf" srcId="{DE5D973F-AD4E-4446-B273-B6CE4E931FD3}" destId="{1C7024C1-05B6-4C19-883B-9EF39CFD798A}" srcOrd="1" destOrd="0" presId="urn:microsoft.com/office/officeart/2005/8/layout/process1"/>
    <dgm:cxn modelId="{555FAB67-2441-4161-9915-40F5D41A647D}" type="presOf" srcId="{66669951-9CAC-4684-9D80-E2525CDB2DCF}" destId="{6F159AD7-29F6-4F2A-BF1F-1FA081711A1E}" srcOrd="0" destOrd="0" presId="urn:microsoft.com/office/officeart/2005/8/layout/process1"/>
    <dgm:cxn modelId="{24ACA271-A4F0-4BE9-B586-8DF4722C1411}" type="presOf" srcId="{DBB09991-36C8-4FA2-932C-90912644B148}" destId="{3557568E-A607-4ED2-A6F4-2A6D5BCEAB59}" srcOrd="0" destOrd="0" presId="urn:microsoft.com/office/officeart/2005/8/layout/process1"/>
    <dgm:cxn modelId="{1F770477-A701-46C6-A03D-30839A3C525C}" type="presOf" srcId="{D509DBCF-7DB3-4D57-A133-2C09ED35513E}" destId="{19EEB1C9-4573-40B6-87A8-F453B318D8E4}" srcOrd="0" destOrd="0" presId="urn:microsoft.com/office/officeart/2005/8/layout/process1"/>
    <dgm:cxn modelId="{54D6607C-D352-4F83-87FF-6F0271720D0B}" srcId="{66669951-9CAC-4684-9D80-E2525CDB2DCF}" destId="{FA759BDB-179C-47A5-82D3-38CCB0F0D6CF}" srcOrd="2" destOrd="0" parTransId="{BE4F1C85-B13C-4053-BCF6-561BF2901CA1}" sibTransId="{DE5D973F-AD4E-4446-B273-B6CE4E931FD3}"/>
    <dgm:cxn modelId="{398F037F-A66A-469B-BBCD-E7D9FFEDE62E}" type="presOf" srcId="{8CCE5142-9AEF-4094-9DDC-D245323F35D9}" destId="{87D90B91-433D-4E39-A55D-3E498BD01D6F}" srcOrd="1" destOrd="0" presId="urn:microsoft.com/office/officeart/2005/8/layout/process1"/>
    <dgm:cxn modelId="{4EF0ED8B-D2ED-4B8D-9E0E-505171D70892}" type="presOf" srcId="{41CFB852-9B49-48B8-8483-EAE5E0385E08}" destId="{3BE9FB6E-8D84-4520-89EE-EF1F2A07DEA1}" srcOrd="1" destOrd="0" presId="urn:microsoft.com/office/officeart/2005/8/layout/process1"/>
    <dgm:cxn modelId="{74B8CCD5-6180-47B1-ACE3-8ECC39F8125C}" type="presOf" srcId="{8CCE5142-9AEF-4094-9DDC-D245323F35D9}" destId="{1C34A06C-BDC8-40BD-84C7-E017D2018AF2}" srcOrd="0" destOrd="0" presId="urn:microsoft.com/office/officeart/2005/8/layout/process1"/>
    <dgm:cxn modelId="{BB0D84E9-70CC-4692-854F-F5892C366D5F}" type="presOf" srcId="{9178B876-CBA5-4E5B-B888-E4B44D74A922}" destId="{EC415164-48EA-4868-A3E7-7208C84F2698}" srcOrd="0" destOrd="0" presId="urn:microsoft.com/office/officeart/2005/8/layout/process1"/>
    <dgm:cxn modelId="{F9466AF2-1117-4D01-8E97-5BD898F150E3}" type="presOf" srcId="{FA759BDB-179C-47A5-82D3-38CCB0F0D6CF}" destId="{404C69B2-65A5-45A2-950F-7042FBF2692E}" srcOrd="0" destOrd="0" presId="urn:microsoft.com/office/officeart/2005/8/layout/process1"/>
    <dgm:cxn modelId="{20FD6014-59A0-47A1-B364-836E29183767}" type="presParOf" srcId="{6F159AD7-29F6-4F2A-BF1F-1FA081711A1E}" destId="{3557568E-A607-4ED2-A6F4-2A6D5BCEAB59}" srcOrd="0" destOrd="0" presId="urn:microsoft.com/office/officeart/2005/8/layout/process1"/>
    <dgm:cxn modelId="{9A09DC17-AC01-4F38-997A-54408E09B54B}" type="presParOf" srcId="{6F159AD7-29F6-4F2A-BF1F-1FA081711A1E}" destId="{1541797D-68BA-4AE4-8241-598FD057F25E}" srcOrd="1" destOrd="0" presId="urn:microsoft.com/office/officeart/2005/8/layout/process1"/>
    <dgm:cxn modelId="{82F37533-CB1F-4AD5-9129-E4E8B9F5A1AB}" type="presParOf" srcId="{1541797D-68BA-4AE4-8241-598FD057F25E}" destId="{3BE9FB6E-8D84-4520-89EE-EF1F2A07DEA1}" srcOrd="0" destOrd="0" presId="urn:microsoft.com/office/officeart/2005/8/layout/process1"/>
    <dgm:cxn modelId="{CB2F94DB-227F-41EC-BADC-C8AA89D91491}" type="presParOf" srcId="{6F159AD7-29F6-4F2A-BF1F-1FA081711A1E}" destId="{19EEB1C9-4573-40B6-87A8-F453B318D8E4}" srcOrd="2" destOrd="0" presId="urn:microsoft.com/office/officeart/2005/8/layout/process1"/>
    <dgm:cxn modelId="{31E2D7C5-5A60-462A-A6C3-A3D3F5594814}" type="presParOf" srcId="{6F159AD7-29F6-4F2A-BF1F-1FA081711A1E}" destId="{1C34A06C-BDC8-40BD-84C7-E017D2018AF2}" srcOrd="3" destOrd="0" presId="urn:microsoft.com/office/officeart/2005/8/layout/process1"/>
    <dgm:cxn modelId="{89F94B91-72CC-4D48-9437-01F8E8357A08}" type="presParOf" srcId="{1C34A06C-BDC8-40BD-84C7-E017D2018AF2}" destId="{87D90B91-433D-4E39-A55D-3E498BD01D6F}" srcOrd="0" destOrd="0" presId="urn:microsoft.com/office/officeart/2005/8/layout/process1"/>
    <dgm:cxn modelId="{38017737-C642-480B-9052-B8B7752DA33B}" type="presParOf" srcId="{6F159AD7-29F6-4F2A-BF1F-1FA081711A1E}" destId="{404C69B2-65A5-45A2-950F-7042FBF2692E}" srcOrd="4" destOrd="0" presId="urn:microsoft.com/office/officeart/2005/8/layout/process1"/>
    <dgm:cxn modelId="{EF2692FC-B143-4D66-AB88-ECAE2CEA0268}" type="presParOf" srcId="{6F159AD7-29F6-4F2A-BF1F-1FA081711A1E}" destId="{D8F2DC7B-BAAB-4ECB-B013-4670FF88ED93}" srcOrd="5" destOrd="0" presId="urn:microsoft.com/office/officeart/2005/8/layout/process1"/>
    <dgm:cxn modelId="{ED2CE81D-2EB8-467E-B213-111EC69670BE}" type="presParOf" srcId="{D8F2DC7B-BAAB-4ECB-B013-4670FF88ED93}" destId="{1C7024C1-05B6-4C19-883B-9EF39CFD798A}" srcOrd="0" destOrd="0" presId="urn:microsoft.com/office/officeart/2005/8/layout/process1"/>
    <dgm:cxn modelId="{A5A6C86F-79EC-4034-BCD3-93CA35F1805F}" type="presParOf" srcId="{6F159AD7-29F6-4F2A-BF1F-1FA081711A1E}" destId="{EC415164-48EA-4868-A3E7-7208C84F269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B64462-9CEA-4DD5-B350-0D3DD29993B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D60179-FD11-4D37-8F58-F345332DA3C5}">
      <dgm:prSet custT="1"/>
      <dgm:spPr/>
      <dgm:t>
        <a:bodyPr/>
        <a:lstStyle/>
        <a:p>
          <a:pPr algn="l"/>
          <a:r>
            <a:rPr lang="tr-TR" sz="1600" dirty="0"/>
            <a:t>Sisteme, </a:t>
          </a:r>
          <a:r>
            <a:rPr lang="tr-TR" sz="1600" dirty="0" err="1"/>
            <a:t>MOORA’nın</a:t>
          </a:r>
          <a:r>
            <a:rPr lang="tr-TR" sz="1600" dirty="0"/>
            <a:t> yanı sıra farklı çok kriterli karar verme yöntemleri entegre edilerek karar sürecinin esnekliği ve doğruluğunun artırılması.</a:t>
          </a:r>
          <a:endParaRPr lang="en-US" sz="1400" dirty="0"/>
        </a:p>
      </dgm:t>
    </dgm:pt>
    <dgm:pt modelId="{A9F1849B-A5AC-4386-BFD1-483B38D44158}" type="parTrans" cxnId="{898B5490-504B-4709-8DD1-9D7128C0A27C}">
      <dgm:prSet/>
      <dgm:spPr/>
      <dgm:t>
        <a:bodyPr/>
        <a:lstStyle/>
        <a:p>
          <a:endParaRPr lang="en-US"/>
        </a:p>
      </dgm:t>
    </dgm:pt>
    <dgm:pt modelId="{0003E322-F7DE-44A0-9066-71DAFAA7ED99}" type="sibTrans" cxnId="{898B5490-504B-4709-8DD1-9D7128C0A27C}">
      <dgm:prSet/>
      <dgm:spPr/>
      <dgm:t>
        <a:bodyPr/>
        <a:lstStyle/>
        <a:p>
          <a:endParaRPr lang="en-US"/>
        </a:p>
      </dgm:t>
    </dgm:pt>
    <dgm:pt modelId="{B6FEA32C-3E96-4EC8-8532-9F7366EEC637}">
      <dgm:prSet custT="1"/>
      <dgm:spPr/>
      <dgm:t>
        <a:bodyPr/>
        <a:lstStyle/>
        <a:p>
          <a:pPr algn="l"/>
          <a:r>
            <a:rPr lang="tr-TR" sz="1600" dirty="0"/>
            <a:t>AHP modülüne, kullanıcının kriter girişi yapabileceği dinamik bir arayüz eklenmesi.</a:t>
          </a:r>
          <a:endParaRPr lang="en-US" sz="1600" dirty="0"/>
        </a:p>
      </dgm:t>
    </dgm:pt>
    <dgm:pt modelId="{5CCB5D3C-4F83-4BFB-AB32-06D9D2E3BBA1}" type="parTrans" cxnId="{3B89A70D-66FE-4406-A245-D415BBA409CD}">
      <dgm:prSet/>
      <dgm:spPr/>
      <dgm:t>
        <a:bodyPr/>
        <a:lstStyle/>
        <a:p>
          <a:endParaRPr lang="en-US"/>
        </a:p>
      </dgm:t>
    </dgm:pt>
    <dgm:pt modelId="{050E283A-C7DC-456C-92E3-3C294A227EE1}" type="sibTrans" cxnId="{3B89A70D-66FE-4406-A245-D415BBA409CD}">
      <dgm:prSet/>
      <dgm:spPr/>
      <dgm:t>
        <a:bodyPr/>
        <a:lstStyle/>
        <a:p>
          <a:endParaRPr lang="en-US"/>
        </a:p>
      </dgm:t>
    </dgm:pt>
    <dgm:pt modelId="{18942B64-BBB7-468E-9E90-3ABDC7990771}">
      <dgm:prSet custT="1"/>
      <dgm:spPr/>
      <dgm:t>
        <a:bodyPr/>
        <a:lstStyle/>
        <a:p>
          <a:r>
            <a:rPr lang="tr-TR" sz="1600" dirty="0"/>
            <a:t>Formların birbirine entegre edilmesi.</a:t>
          </a:r>
          <a:endParaRPr lang="en-US" sz="1600" dirty="0"/>
        </a:p>
      </dgm:t>
    </dgm:pt>
    <dgm:pt modelId="{19D1178E-EA43-4F4B-904C-A2317472FBD4}" type="parTrans" cxnId="{02FA6AFA-B360-40A5-B7C1-F36306768BD9}">
      <dgm:prSet/>
      <dgm:spPr/>
      <dgm:t>
        <a:bodyPr/>
        <a:lstStyle/>
        <a:p>
          <a:endParaRPr lang="en-US"/>
        </a:p>
      </dgm:t>
    </dgm:pt>
    <dgm:pt modelId="{9B5F1A97-7D0B-458C-BA08-1880F7B3A544}" type="sibTrans" cxnId="{02FA6AFA-B360-40A5-B7C1-F36306768BD9}">
      <dgm:prSet/>
      <dgm:spPr/>
      <dgm:t>
        <a:bodyPr/>
        <a:lstStyle/>
        <a:p>
          <a:endParaRPr lang="en-US"/>
        </a:p>
      </dgm:t>
    </dgm:pt>
    <dgm:pt modelId="{8B83C081-47F4-4769-B28B-F91514EAFCBD}">
      <dgm:prSet custT="1"/>
      <dgm:spPr/>
      <dgm:t>
        <a:bodyPr/>
        <a:lstStyle/>
        <a:p>
          <a:pPr algn="l"/>
          <a:r>
            <a:rPr lang="tr-TR" sz="1600" dirty="0"/>
            <a:t>Sistemin kullanıcı deneyimini iyileştirmek ve kullanım kolaylığını artırmak amacıyla daha profesyonel ve estetik bir arayüz geliştirilmesi.</a:t>
          </a:r>
          <a:endParaRPr lang="en-US" sz="1600" dirty="0"/>
        </a:p>
      </dgm:t>
    </dgm:pt>
    <dgm:pt modelId="{1DB35658-A2E3-4C1C-AE88-9E1B34158CFC}" type="parTrans" cxnId="{449087B6-0F57-48E0-BE27-014C082B2933}">
      <dgm:prSet/>
      <dgm:spPr/>
      <dgm:t>
        <a:bodyPr/>
        <a:lstStyle/>
        <a:p>
          <a:endParaRPr lang="en-US"/>
        </a:p>
      </dgm:t>
    </dgm:pt>
    <dgm:pt modelId="{60869178-780D-452F-B3CB-9EDBA6CFBDD2}" type="sibTrans" cxnId="{449087B6-0F57-48E0-BE27-014C082B2933}">
      <dgm:prSet/>
      <dgm:spPr/>
      <dgm:t>
        <a:bodyPr/>
        <a:lstStyle/>
        <a:p>
          <a:endParaRPr lang="en-US"/>
        </a:p>
      </dgm:t>
    </dgm:pt>
    <dgm:pt modelId="{C8B6EF17-1A5E-42D0-B461-B1F67C8F2908}" type="pres">
      <dgm:prSet presAssocID="{43B64462-9CEA-4DD5-B350-0D3DD29993BB}" presName="root" presStyleCnt="0">
        <dgm:presLayoutVars>
          <dgm:dir/>
          <dgm:resizeHandles val="exact"/>
        </dgm:presLayoutVars>
      </dgm:prSet>
      <dgm:spPr/>
    </dgm:pt>
    <dgm:pt modelId="{67B31C02-E4FE-4D39-84E1-E1D0EE7F7B70}" type="pres">
      <dgm:prSet presAssocID="{A0D60179-FD11-4D37-8F58-F345332DA3C5}" presName="compNode" presStyleCnt="0"/>
      <dgm:spPr/>
    </dgm:pt>
    <dgm:pt modelId="{9D09D198-2ED3-48C3-8F3B-96CD8D5F6E13}" type="pres">
      <dgm:prSet presAssocID="{A0D60179-FD11-4D37-8F58-F345332DA3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ay işareti"/>
        </a:ext>
      </dgm:extLst>
    </dgm:pt>
    <dgm:pt modelId="{7F574C6A-0F00-403C-81F7-B4171A8AA81A}" type="pres">
      <dgm:prSet presAssocID="{A0D60179-FD11-4D37-8F58-F345332DA3C5}" presName="spaceRect" presStyleCnt="0"/>
      <dgm:spPr/>
    </dgm:pt>
    <dgm:pt modelId="{8C997303-0198-446D-AC49-60B1DAF49354}" type="pres">
      <dgm:prSet presAssocID="{A0D60179-FD11-4D37-8F58-F345332DA3C5}" presName="textRect" presStyleLbl="revTx" presStyleIdx="0" presStyleCnt="4">
        <dgm:presLayoutVars>
          <dgm:chMax val="1"/>
          <dgm:chPref val="1"/>
        </dgm:presLayoutVars>
      </dgm:prSet>
      <dgm:spPr/>
    </dgm:pt>
    <dgm:pt modelId="{C24C70E1-7A6B-4133-812B-EFD420867BF2}" type="pres">
      <dgm:prSet presAssocID="{0003E322-F7DE-44A0-9066-71DAFAA7ED99}" presName="sibTrans" presStyleCnt="0"/>
      <dgm:spPr/>
    </dgm:pt>
    <dgm:pt modelId="{51967823-B457-4E64-B406-4C9F89D5D111}" type="pres">
      <dgm:prSet presAssocID="{B6FEA32C-3E96-4EC8-8532-9F7366EEC637}" presName="compNode" presStyleCnt="0"/>
      <dgm:spPr/>
    </dgm:pt>
    <dgm:pt modelId="{DE77FB2A-2335-4C2C-81D9-4700A605E9B5}" type="pres">
      <dgm:prSet presAssocID="{B6FEA32C-3E96-4EC8-8532-9F7366EEC6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statistikler"/>
        </a:ext>
      </dgm:extLst>
    </dgm:pt>
    <dgm:pt modelId="{020EA0CE-DFA5-4B69-B73A-377BEE2CAA4C}" type="pres">
      <dgm:prSet presAssocID="{B6FEA32C-3E96-4EC8-8532-9F7366EEC637}" presName="spaceRect" presStyleCnt="0"/>
      <dgm:spPr/>
    </dgm:pt>
    <dgm:pt modelId="{1F9BFC10-753B-46F9-8CD6-E512903C78EE}" type="pres">
      <dgm:prSet presAssocID="{B6FEA32C-3E96-4EC8-8532-9F7366EEC637}" presName="textRect" presStyleLbl="revTx" presStyleIdx="1" presStyleCnt="4">
        <dgm:presLayoutVars>
          <dgm:chMax val="1"/>
          <dgm:chPref val="1"/>
        </dgm:presLayoutVars>
      </dgm:prSet>
      <dgm:spPr/>
    </dgm:pt>
    <dgm:pt modelId="{A6182A32-1776-44C2-8821-F26FC9789B53}" type="pres">
      <dgm:prSet presAssocID="{050E283A-C7DC-456C-92E3-3C294A227EE1}" presName="sibTrans" presStyleCnt="0"/>
      <dgm:spPr/>
    </dgm:pt>
    <dgm:pt modelId="{AA7AA7BE-B19C-46E1-92D1-042CFDFDF820}" type="pres">
      <dgm:prSet presAssocID="{18942B64-BBB7-468E-9E90-3ABDC7990771}" presName="compNode" presStyleCnt="0"/>
      <dgm:spPr/>
    </dgm:pt>
    <dgm:pt modelId="{7666F86F-90EE-48CD-B0B6-EADFACD2AAE5}" type="pres">
      <dgm:prSet presAssocID="{18942B64-BBB7-468E-9E90-3ABDC79907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inele"/>
        </a:ext>
      </dgm:extLst>
    </dgm:pt>
    <dgm:pt modelId="{601464AF-303E-4EE5-862B-C03A66B626ED}" type="pres">
      <dgm:prSet presAssocID="{18942B64-BBB7-468E-9E90-3ABDC7990771}" presName="spaceRect" presStyleCnt="0"/>
      <dgm:spPr/>
    </dgm:pt>
    <dgm:pt modelId="{29F9E897-7939-4EE2-9A3D-194D1F32573B}" type="pres">
      <dgm:prSet presAssocID="{18942B64-BBB7-468E-9E90-3ABDC7990771}" presName="textRect" presStyleLbl="revTx" presStyleIdx="2" presStyleCnt="4">
        <dgm:presLayoutVars>
          <dgm:chMax val="1"/>
          <dgm:chPref val="1"/>
        </dgm:presLayoutVars>
      </dgm:prSet>
      <dgm:spPr/>
    </dgm:pt>
    <dgm:pt modelId="{78D8FB66-8021-4D4B-AFF2-E65CC4FF7941}" type="pres">
      <dgm:prSet presAssocID="{9B5F1A97-7D0B-458C-BA08-1880F7B3A544}" presName="sibTrans" presStyleCnt="0"/>
      <dgm:spPr/>
    </dgm:pt>
    <dgm:pt modelId="{3D08DD12-238C-4B55-BFCB-C95836FC83E4}" type="pres">
      <dgm:prSet presAssocID="{8B83C081-47F4-4769-B28B-F91514EAFCBD}" presName="compNode" presStyleCnt="0"/>
      <dgm:spPr/>
    </dgm:pt>
    <dgm:pt modelId="{F840EED9-4A60-4600-9486-DE070EB482E6}" type="pres">
      <dgm:prSet presAssocID="{8B83C081-47F4-4769-B28B-F91514EAFC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ullanıcı"/>
        </a:ext>
      </dgm:extLst>
    </dgm:pt>
    <dgm:pt modelId="{4CEB0582-1DF2-457D-A539-74C2C0886591}" type="pres">
      <dgm:prSet presAssocID="{8B83C081-47F4-4769-B28B-F91514EAFCBD}" presName="spaceRect" presStyleCnt="0"/>
      <dgm:spPr/>
    </dgm:pt>
    <dgm:pt modelId="{84025596-C33F-46A9-81BC-C5CA89B9B308}" type="pres">
      <dgm:prSet presAssocID="{8B83C081-47F4-4769-B28B-F91514EAFCBD}" presName="textRect" presStyleLbl="revTx" presStyleIdx="3" presStyleCnt="4">
        <dgm:presLayoutVars>
          <dgm:chMax val="1"/>
          <dgm:chPref val="1"/>
        </dgm:presLayoutVars>
      </dgm:prSet>
      <dgm:spPr/>
    </dgm:pt>
  </dgm:ptLst>
  <dgm:cxnLst>
    <dgm:cxn modelId="{4D7B2A04-F208-475E-99BC-DBD57F902121}" type="presOf" srcId="{8B83C081-47F4-4769-B28B-F91514EAFCBD}" destId="{84025596-C33F-46A9-81BC-C5CA89B9B308}" srcOrd="0" destOrd="0" presId="urn:microsoft.com/office/officeart/2018/2/layout/IconLabelList"/>
    <dgm:cxn modelId="{3B89A70D-66FE-4406-A245-D415BBA409CD}" srcId="{43B64462-9CEA-4DD5-B350-0D3DD29993BB}" destId="{B6FEA32C-3E96-4EC8-8532-9F7366EEC637}" srcOrd="1" destOrd="0" parTransId="{5CCB5D3C-4F83-4BFB-AB32-06D9D2E3BBA1}" sibTransId="{050E283A-C7DC-456C-92E3-3C294A227EE1}"/>
    <dgm:cxn modelId="{3310F615-BBF1-4948-A4D7-484C69E48E13}" type="presOf" srcId="{43B64462-9CEA-4DD5-B350-0D3DD29993BB}" destId="{C8B6EF17-1A5E-42D0-B461-B1F67C8F2908}" srcOrd="0" destOrd="0" presId="urn:microsoft.com/office/officeart/2018/2/layout/IconLabelList"/>
    <dgm:cxn modelId="{D452A41E-4A55-4D1A-8BDD-B760EE6BACEF}" type="presOf" srcId="{18942B64-BBB7-468E-9E90-3ABDC7990771}" destId="{29F9E897-7939-4EE2-9A3D-194D1F32573B}" srcOrd="0" destOrd="0" presId="urn:microsoft.com/office/officeart/2018/2/layout/IconLabelList"/>
    <dgm:cxn modelId="{9EFC3562-A9B9-4886-A94F-03DE5E61180B}" type="presOf" srcId="{B6FEA32C-3E96-4EC8-8532-9F7366EEC637}" destId="{1F9BFC10-753B-46F9-8CD6-E512903C78EE}" srcOrd="0" destOrd="0" presId="urn:microsoft.com/office/officeart/2018/2/layout/IconLabelList"/>
    <dgm:cxn modelId="{898B5490-504B-4709-8DD1-9D7128C0A27C}" srcId="{43B64462-9CEA-4DD5-B350-0D3DD29993BB}" destId="{A0D60179-FD11-4D37-8F58-F345332DA3C5}" srcOrd="0" destOrd="0" parTransId="{A9F1849B-A5AC-4386-BFD1-483B38D44158}" sibTransId="{0003E322-F7DE-44A0-9066-71DAFAA7ED99}"/>
    <dgm:cxn modelId="{449087B6-0F57-48E0-BE27-014C082B2933}" srcId="{43B64462-9CEA-4DD5-B350-0D3DD29993BB}" destId="{8B83C081-47F4-4769-B28B-F91514EAFCBD}" srcOrd="3" destOrd="0" parTransId="{1DB35658-A2E3-4C1C-AE88-9E1B34158CFC}" sibTransId="{60869178-780D-452F-B3CB-9EDBA6CFBDD2}"/>
    <dgm:cxn modelId="{02FA6AFA-B360-40A5-B7C1-F36306768BD9}" srcId="{43B64462-9CEA-4DD5-B350-0D3DD29993BB}" destId="{18942B64-BBB7-468E-9E90-3ABDC7990771}" srcOrd="2" destOrd="0" parTransId="{19D1178E-EA43-4F4B-904C-A2317472FBD4}" sibTransId="{9B5F1A97-7D0B-458C-BA08-1880F7B3A544}"/>
    <dgm:cxn modelId="{E5C740FF-1D64-4CE1-8ADB-EE755CFAA1DC}" type="presOf" srcId="{A0D60179-FD11-4D37-8F58-F345332DA3C5}" destId="{8C997303-0198-446D-AC49-60B1DAF49354}" srcOrd="0" destOrd="0" presId="urn:microsoft.com/office/officeart/2018/2/layout/IconLabelList"/>
    <dgm:cxn modelId="{5112BC5D-E5F9-4D3F-A1FB-84188B20A971}" type="presParOf" srcId="{C8B6EF17-1A5E-42D0-B461-B1F67C8F2908}" destId="{67B31C02-E4FE-4D39-84E1-E1D0EE7F7B70}" srcOrd="0" destOrd="0" presId="urn:microsoft.com/office/officeart/2018/2/layout/IconLabelList"/>
    <dgm:cxn modelId="{39F97BF6-AC0E-4C5C-8A05-0A3E62C95318}" type="presParOf" srcId="{67B31C02-E4FE-4D39-84E1-E1D0EE7F7B70}" destId="{9D09D198-2ED3-48C3-8F3B-96CD8D5F6E13}" srcOrd="0" destOrd="0" presId="urn:microsoft.com/office/officeart/2018/2/layout/IconLabelList"/>
    <dgm:cxn modelId="{23CCB63D-8430-45E5-BF34-28AD1253D2FD}" type="presParOf" srcId="{67B31C02-E4FE-4D39-84E1-E1D0EE7F7B70}" destId="{7F574C6A-0F00-403C-81F7-B4171A8AA81A}" srcOrd="1" destOrd="0" presId="urn:microsoft.com/office/officeart/2018/2/layout/IconLabelList"/>
    <dgm:cxn modelId="{1AB2F024-454C-4416-B9BB-494EE8B1450C}" type="presParOf" srcId="{67B31C02-E4FE-4D39-84E1-E1D0EE7F7B70}" destId="{8C997303-0198-446D-AC49-60B1DAF49354}" srcOrd="2" destOrd="0" presId="urn:microsoft.com/office/officeart/2018/2/layout/IconLabelList"/>
    <dgm:cxn modelId="{3E42845D-368C-49D2-AB1C-96D93DBC5C7F}" type="presParOf" srcId="{C8B6EF17-1A5E-42D0-B461-B1F67C8F2908}" destId="{C24C70E1-7A6B-4133-812B-EFD420867BF2}" srcOrd="1" destOrd="0" presId="urn:microsoft.com/office/officeart/2018/2/layout/IconLabelList"/>
    <dgm:cxn modelId="{7D3DA680-6982-4CF9-8009-18581ADC9EAF}" type="presParOf" srcId="{C8B6EF17-1A5E-42D0-B461-B1F67C8F2908}" destId="{51967823-B457-4E64-B406-4C9F89D5D111}" srcOrd="2" destOrd="0" presId="urn:microsoft.com/office/officeart/2018/2/layout/IconLabelList"/>
    <dgm:cxn modelId="{EAA95D79-E55C-430D-925D-A302205F092F}" type="presParOf" srcId="{51967823-B457-4E64-B406-4C9F89D5D111}" destId="{DE77FB2A-2335-4C2C-81D9-4700A605E9B5}" srcOrd="0" destOrd="0" presId="urn:microsoft.com/office/officeart/2018/2/layout/IconLabelList"/>
    <dgm:cxn modelId="{BEB30566-CC47-4352-8061-78F54525B0C7}" type="presParOf" srcId="{51967823-B457-4E64-B406-4C9F89D5D111}" destId="{020EA0CE-DFA5-4B69-B73A-377BEE2CAA4C}" srcOrd="1" destOrd="0" presId="urn:microsoft.com/office/officeart/2018/2/layout/IconLabelList"/>
    <dgm:cxn modelId="{E1B500E2-7A8A-419D-94E8-C9BED8A6339B}" type="presParOf" srcId="{51967823-B457-4E64-B406-4C9F89D5D111}" destId="{1F9BFC10-753B-46F9-8CD6-E512903C78EE}" srcOrd="2" destOrd="0" presId="urn:microsoft.com/office/officeart/2018/2/layout/IconLabelList"/>
    <dgm:cxn modelId="{82984189-DF59-4BD1-B5EA-E42333FF17A0}" type="presParOf" srcId="{C8B6EF17-1A5E-42D0-B461-B1F67C8F2908}" destId="{A6182A32-1776-44C2-8821-F26FC9789B53}" srcOrd="3" destOrd="0" presId="urn:microsoft.com/office/officeart/2018/2/layout/IconLabelList"/>
    <dgm:cxn modelId="{08AA6E9F-C7F1-46AB-9689-D0E5DC681994}" type="presParOf" srcId="{C8B6EF17-1A5E-42D0-B461-B1F67C8F2908}" destId="{AA7AA7BE-B19C-46E1-92D1-042CFDFDF820}" srcOrd="4" destOrd="0" presId="urn:microsoft.com/office/officeart/2018/2/layout/IconLabelList"/>
    <dgm:cxn modelId="{0AF1C9DE-4145-4F42-8A7D-14B206B1AC44}" type="presParOf" srcId="{AA7AA7BE-B19C-46E1-92D1-042CFDFDF820}" destId="{7666F86F-90EE-48CD-B0B6-EADFACD2AAE5}" srcOrd="0" destOrd="0" presId="urn:microsoft.com/office/officeart/2018/2/layout/IconLabelList"/>
    <dgm:cxn modelId="{09D06C9A-72ED-4627-AFB1-E753A71D37CF}" type="presParOf" srcId="{AA7AA7BE-B19C-46E1-92D1-042CFDFDF820}" destId="{601464AF-303E-4EE5-862B-C03A66B626ED}" srcOrd="1" destOrd="0" presId="urn:microsoft.com/office/officeart/2018/2/layout/IconLabelList"/>
    <dgm:cxn modelId="{D7C0B9AA-B76D-4403-B48D-A3932F2EA59F}" type="presParOf" srcId="{AA7AA7BE-B19C-46E1-92D1-042CFDFDF820}" destId="{29F9E897-7939-4EE2-9A3D-194D1F32573B}" srcOrd="2" destOrd="0" presId="urn:microsoft.com/office/officeart/2018/2/layout/IconLabelList"/>
    <dgm:cxn modelId="{4030FECC-BF9B-4450-9FFC-87CC22D0287F}" type="presParOf" srcId="{C8B6EF17-1A5E-42D0-B461-B1F67C8F2908}" destId="{78D8FB66-8021-4D4B-AFF2-E65CC4FF7941}" srcOrd="5" destOrd="0" presId="urn:microsoft.com/office/officeart/2018/2/layout/IconLabelList"/>
    <dgm:cxn modelId="{8D81745F-6E63-42D7-BC69-9BC1E32568CB}" type="presParOf" srcId="{C8B6EF17-1A5E-42D0-B461-B1F67C8F2908}" destId="{3D08DD12-238C-4B55-BFCB-C95836FC83E4}" srcOrd="6" destOrd="0" presId="urn:microsoft.com/office/officeart/2018/2/layout/IconLabelList"/>
    <dgm:cxn modelId="{A8CED0A8-D165-4195-94B8-5BFE43667436}" type="presParOf" srcId="{3D08DD12-238C-4B55-BFCB-C95836FC83E4}" destId="{F840EED9-4A60-4600-9486-DE070EB482E6}" srcOrd="0" destOrd="0" presId="urn:microsoft.com/office/officeart/2018/2/layout/IconLabelList"/>
    <dgm:cxn modelId="{6EFF98E3-AEF7-42DF-AE51-32757C589BFF}" type="presParOf" srcId="{3D08DD12-238C-4B55-BFCB-C95836FC83E4}" destId="{4CEB0582-1DF2-457D-A539-74C2C0886591}" srcOrd="1" destOrd="0" presId="urn:microsoft.com/office/officeart/2018/2/layout/IconLabelList"/>
    <dgm:cxn modelId="{BEBDF364-4D11-45DE-BB93-4012AFBED945}" type="presParOf" srcId="{3D08DD12-238C-4B55-BFCB-C95836FC83E4}" destId="{84025596-C33F-46A9-81BC-C5CA89B9B30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629A50-825F-D44B-A836-3B2120DAAAC4}"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tr-TR"/>
        </a:p>
      </dgm:t>
    </dgm:pt>
    <dgm:pt modelId="{E4741F68-F4EB-1243-AF54-9351D4EAB19B}">
      <dgm:prSet phldrT="[Metin]" custT="1"/>
      <dgm:spPr>
        <a:solidFill>
          <a:schemeClr val="tx2">
            <a:lumMod val="10000"/>
            <a:lumOff val="90000"/>
          </a:schemeClr>
        </a:solidFill>
      </dgm:spPr>
      <dgm:t>
        <a:bodyPr/>
        <a:lstStyle/>
        <a:p>
          <a:r>
            <a:rPr lang="tr-TR" sz="2000" b="0" dirty="0">
              <a:solidFill>
                <a:schemeClr val="tx1"/>
              </a:solidFill>
            </a:rPr>
            <a:t>Firmanın Belirlenmesi</a:t>
          </a:r>
        </a:p>
      </dgm:t>
    </dgm:pt>
    <dgm:pt modelId="{12EB9CDE-62DA-9249-A680-C54D390DFB6D}" type="parTrans" cxnId="{7B1575CF-0ACC-1E40-B0FD-6AE9BB397229}">
      <dgm:prSet/>
      <dgm:spPr/>
      <dgm:t>
        <a:bodyPr/>
        <a:lstStyle/>
        <a:p>
          <a:endParaRPr lang="tr-TR"/>
        </a:p>
      </dgm:t>
    </dgm:pt>
    <dgm:pt modelId="{69CD0B5B-E035-C74C-BD20-5803ABCB4A7B}" type="sibTrans" cxnId="{7B1575CF-0ACC-1E40-B0FD-6AE9BB397229}">
      <dgm:prSet/>
      <dgm:spPr/>
      <dgm:t>
        <a:bodyPr/>
        <a:lstStyle/>
        <a:p>
          <a:endParaRPr lang="tr-TR"/>
        </a:p>
      </dgm:t>
    </dgm:pt>
    <dgm:pt modelId="{ECDB5D33-146D-104F-A084-7BAD608B83E6}">
      <dgm:prSet phldrT="[Metin]" custT="1"/>
      <dgm:spPr>
        <a:solidFill>
          <a:schemeClr val="tx2">
            <a:lumMod val="10000"/>
            <a:lumOff val="90000"/>
          </a:schemeClr>
        </a:solidFill>
      </dgm:spPr>
      <dgm:t>
        <a:bodyPr/>
        <a:lstStyle/>
        <a:p>
          <a:r>
            <a:rPr lang="tr-TR" sz="2000" dirty="0">
              <a:solidFill>
                <a:schemeClr val="tx1"/>
              </a:solidFill>
            </a:rPr>
            <a:t>Mevcut Durum Analizi</a:t>
          </a:r>
        </a:p>
      </dgm:t>
    </dgm:pt>
    <dgm:pt modelId="{E9CC1D96-A8D3-D04F-A59A-D30FDA43F3A6}" type="parTrans" cxnId="{175A0520-F241-CB42-92DA-67E272076576}">
      <dgm:prSet/>
      <dgm:spPr/>
      <dgm:t>
        <a:bodyPr/>
        <a:lstStyle/>
        <a:p>
          <a:endParaRPr lang="tr-TR"/>
        </a:p>
      </dgm:t>
    </dgm:pt>
    <dgm:pt modelId="{62E79A46-9C5C-A349-9B05-B73E0AC139BB}" type="sibTrans" cxnId="{175A0520-F241-CB42-92DA-67E272076576}">
      <dgm:prSet/>
      <dgm:spPr/>
      <dgm:t>
        <a:bodyPr/>
        <a:lstStyle/>
        <a:p>
          <a:endParaRPr lang="tr-TR"/>
        </a:p>
      </dgm:t>
    </dgm:pt>
    <dgm:pt modelId="{18F26359-8AD7-B144-ABD6-046B4D529BEE}">
      <dgm:prSet custT="1"/>
      <dgm:spPr>
        <a:solidFill>
          <a:schemeClr val="tx2">
            <a:lumMod val="10000"/>
            <a:lumOff val="90000"/>
          </a:schemeClr>
        </a:solidFill>
      </dgm:spPr>
      <dgm:t>
        <a:bodyPr/>
        <a:lstStyle/>
        <a:p>
          <a:r>
            <a:rPr lang="tr-TR" sz="2000" dirty="0">
              <a:solidFill>
                <a:schemeClr val="tx1"/>
              </a:solidFill>
            </a:rPr>
            <a:t>Proje Konusunun Belirlenmesi</a:t>
          </a:r>
        </a:p>
      </dgm:t>
    </dgm:pt>
    <dgm:pt modelId="{2ED9C054-1F3F-F44C-9DAC-B972050C1E6E}" type="parTrans" cxnId="{860B020D-5CFD-9945-86C1-9FF6376209C2}">
      <dgm:prSet/>
      <dgm:spPr/>
      <dgm:t>
        <a:bodyPr/>
        <a:lstStyle/>
        <a:p>
          <a:endParaRPr lang="tr-TR"/>
        </a:p>
      </dgm:t>
    </dgm:pt>
    <dgm:pt modelId="{D87A4066-2E71-7F47-9E27-A6F8D9042528}" type="sibTrans" cxnId="{860B020D-5CFD-9945-86C1-9FF6376209C2}">
      <dgm:prSet/>
      <dgm:spPr/>
      <dgm:t>
        <a:bodyPr/>
        <a:lstStyle/>
        <a:p>
          <a:endParaRPr lang="tr-TR"/>
        </a:p>
      </dgm:t>
    </dgm:pt>
    <dgm:pt modelId="{FE7AE540-60B0-9F4C-878E-1A3ABBAF3C31}">
      <dgm:prSet custT="1"/>
      <dgm:spPr>
        <a:solidFill>
          <a:schemeClr val="tx2">
            <a:lumMod val="10000"/>
            <a:lumOff val="90000"/>
          </a:schemeClr>
        </a:solidFill>
      </dgm:spPr>
      <dgm:t>
        <a:bodyPr/>
        <a:lstStyle/>
        <a:p>
          <a:endParaRPr lang="tr-TR" sz="800" dirty="0"/>
        </a:p>
        <a:p>
          <a:r>
            <a:rPr lang="tr-TR" sz="2000" dirty="0">
              <a:solidFill>
                <a:schemeClr val="tx1"/>
              </a:solidFill>
            </a:rPr>
            <a:t>Problem Tanımının Yapılması</a:t>
          </a:r>
        </a:p>
        <a:p>
          <a:endParaRPr lang="tr-TR" sz="800" dirty="0"/>
        </a:p>
      </dgm:t>
    </dgm:pt>
    <dgm:pt modelId="{000D3422-4542-604E-A386-0FB91F26416C}" type="parTrans" cxnId="{3F44C133-D000-BB49-8154-7D80922CF2B0}">
      <dgm:prSet/>
      <dgm:spPr/>
      <dgm:t>
        <a:bodyPr/>
        <a:lstStyle/>
        <a:p>
          <a:endParaRPr lang="tr-TR"/>
        </a:p>
      </dgm:t>
    </dgm:pt>
    <dgm:pt modelId="{4186275E-8FE2-C34D-A76C-665120A58144}" type="sibTrans" cxnId="{3F44C133-D000-BB49-8154-7D80922CF2B0}">
      <dgm:prSet/>
      <dgm:spPr/>
      <dgm:t>
        <a:bodyPr/>
        <a:lstStyle/>
        <a:p>
          <a:endParaRPr lang="tr-TR"/>
        </a:p>
      </dgm:t>
    </dgm:pt>
    <dgm:pt modelId="{0C005333-A909-FA44-A47A-EC1A7470F850}">
      <dgm:prSet custT="1"/>
      <dgm:spPr>
        <a:solidFill>
          <a:schemeClr val="tx2">
            <a:lumMod val="10000"/>
            <a:lumOff val="90000"/>
          </a:schemeClr>
        </a:solidFill>
      </dgm:spPr>
      <dgm:t>
        <a:bodyPr/>
        <a:lstStyle/>
        <a:p>
          <a:r>
            <a:rPr lang="tr-TR" sz="2000" dirty="0">
              <a:solidFill>
                <a:schemeClr val="tx1"/>
              </a:solidFill>
            </a:rPr>
            <a:t>Problemin Sebeplerinin Araştırılması</a:t>
          </a:r>
        </a:p>
      </dgm:t>
    </dgm:pt>
    <dgm:pt modelId="{5227E40A-2E4A-A644-BB03-7B10478421C7}" type="parTrans" cxnId="{D334AE5E-97FF-CD46-B130-7809A0440A9C}">
      <dgm:prSet/>
      <dgm:spPr/>
      <dgm:t>
        <a:bodyPr/>
        <a:lstStyle/>
        <a:p>
          <a:endParaRPr lang="tr-TR"/>
        </a:p>
      </dgm:t>
    </dgm:pt>
    <dgm:pt modelId="{EC7E10D7-742F-CF4C-AD2A-AE45E13A9572}" type="sibTrans" cxnId="{D334AE5E-97FF-CD46-B130-7809A0440A9C}">
      <dgm:prSet/>
      <dgm:spPr/>
      <dgm:t>
        <a:bodyPr/>
        <a:lstStyle/>
        <a:p>
          <a:endParaRPr lang="tr-TR"/>
        </a:p>
      </dgm:t>
    </dgm:pt>
    <dgm:pt modelId="{F39719A9-5238-8C47-9DBE-3695786EACEE}">
      <dgm:prSet custT="1"/>
      <dgm:spPr>
        <a:solidFill>
          <a:schemeClr val="tx2">
            <a:lumMod val="10000"/>
            <a:lumOff val="90000"/>
          </a:schemeClr>
        </a:solidFill>
      </dgm:spPr>
      <dgm:t>
        <a:bodyPr/>
        <a:lstStyle/>
        <a:p>
          <a:r>
            <a:rPr lang="tr-TR" sz="2000" dirty="0">
              <a:solidFill>
                <a:schemeClr val="tx1"/>
              </a:solidFill>
            </a:rPr>
            <a:t>Problemin Firmaya Etkilerinin Araştırılması</a:t>
          </a:r>
        </a:p>
      </dgm:t>
    </dgm:pt>
    <dgm:pt modelId="{96D21E9E-AB4C-6C48-AC17-3CC1037F59B2}" type="parTrans" cxnId="{4C712AE6-39E7-3B42-AF6C-382B28E447A7}">
      <dgm:prSet/>
      <dgm:spPr/>
      <dgm:t>
        <a:bodyPr/>
        <a:lstStyle/>
        <a:p>
          <a:endParaRPr lang="tr-TR"/>
        </a:p>
      </dgm:t>
    </dgm:pt>
    <dgm:pt modelId="{F7FC1EFA-C2CF-534F-8E2A-C9AB42310F84}" type="sibTrans" cxnId="{4C712AE6-39E7-3B42-AF6C-382B28E447A7}">
      <dgm:prSet/>
      <dgm:spPr/>
      <dgm:t>
        <a:bodyPr/>
        <a:lstStyle/>
        <a:p>
          <a:endParaRPr lang="tr-TR"/>
        </a:p>
      </dgm:t>
    </dgm:pt>
    <dgm:pt modelId="{4AD75877-B1AE-6143-96DD-8D2434162B0D}">
      <dgm:prSet custT="1"/>
      <dgm:spPr>
        <a:solidFill>
          <a:schemeClr val="tx2">
            <a:lumMod val="10000"/>
            <a:lumOff val="90000"/>
          </a:schemeClr>
        </a:solidFill>
      </dgm:spPr>
      <dgm:t>
        <a:bodyPr/>
        <a:lstStyle/>
        <a:p>
          <a:r>
            <a:rPr lang="tr-TR" sz="2000" dirty="0">
              <a:solidFill>
                <a:schemeClr val="tx1"/>
              </a:solidFill>
            </a:rPr>
            <a:t>Literatür Taramasının Gerçekleştirilmesi</a:t>
          </a:r>
        </a:p>
      </dgm:t>
    </dgm:pt>
    <dgm:pt modelId="{8BE78E83-9910-2B43-9962-28395473FF5A}" type="parTrans" cxnId="{BDCEE0AD-4B43-AE4F-B898-735D66ADD6D8}">
      <dgm:prSet/>
      <dgm:spPr/>
      <dgm:t>
        <a:bodyPr/>
        <a:lstStyle/>
        <a:p>
          <a:endParaRPr lang="tr-TR"/>
        </a:p>
      </dgm:t>
    </dgm:pt>
    <dgm:pt modelId="{47EFB8F3-6D2C-4D4E-AE2F-AC83B630783B}" type="sibTrans" cxnId="{BDCEE0AD-4B43-AE4F-B898-735D66ADD6D8}">
      <dgm:prSet/>
      <dgm:spPr/>
      <dgm:t>
        <a:bodyPr/>
        <a:lstStyle/>
        <a:p>
          <a:endParaRPr lang="tr-TR"/>
        </a:p>
      </dgm:t>
    </dgm:pt>
    <dgm:pt modelId="{E6843751-FCB0-4547-9443-EF91860EAF36}">
      <dgm:prSet custT="1"/>
      <dgm:spPr>
        <a:solidFill>
          <a:schemeClr val="tx2">
            <a:lumMod val="10000"/>
            <a:lumOff val="90000"/>
          </a:schemeClr>
        </a:solidFill>
      </dgm:spPr>
      <dgm:t>
        <a:bodyPr/>
        <a:lstStyle/>
        <a:p>
          <a:r>
            <a:rPr lang="tr-TR" sz="2000" dirty="0">
              <a:solidFill>
                <a:schemeClr val="tx1"/>
              </a:solidFill>
            </a:rPr>
            <a:t>Problemin Uygun Çözüm Yöntemine Karar Verilmesi ve Probleme Uygulanması</a:t>
          </a:r>
        </a:p>
      </dgm:t>
    </dgm:pt>
    <dgm:pt modelId="{F790514B-072B-384B-A60E-832D73EEB942}" type="parTrans" cxnId="{51431EF2-9464-B54D-97F9-56EE445B7649}">
      <dgm:prSet/>
      <dgm:spPr/>
      <dgm:t>
        <a:bodyPr/>
        <a:lstStyle/>
        <a:p>
          <a:endParaRPr lang="tr-TR"/>
        </a:p>
      </dgm:t>
    </dgm:pt>
    <dgm:pt modelId="{589ACDEB-53D8-C546-9FCC-7629763BE990}" type="sibTrans" cxnId="{51431EF2-9464-B54D-97F9-56EE445B7649}">
      <dgm:prSet/>
      <dgm:spPr/>
      <dgm:t>
        <a:bodyPr/>
        <a:lstStyle/>
        <a:p>
          <a:endParaRPr lang="tr-TR"/>
        </a:p>
      </dgm:t>
    </dgm:pt>
    <dgm:pt modelId="{AFBE36F6-F3D0-5E46-BFEF-6B92C03F8B52}">
      <dgm:prSet custT="1"/>
      <dgm:spPr>
        <a:solidFill>
          <a:schemeClr val="tx2">
            <a:lumMod val="10000"/>
            <a:lumOff val="90000"/>
          </a:schemeClr>
        </a:solidFill>
      </dgm:spPr>
      <dgm:t>
        <a:bodyPr/>
        <a:lstStyle/>
        <a:p>
          <a:r>
            <a:rPr lang="tr-TR" sz="2000" dirty="0"/>
            <a:t>:</a:t>
          </a:r>
          <a:r>
            <a:rPr lang="tr-TR" sz="2000" dirty="0">
              <a:solidFill>
                <a:schemeClr val="tx1"/>
              </a:solidFill>
            </a:rPr>
            <a:t>Çözüm Yönteminin Geliştirilmesi</a:t>
          </a:r>
          <a:endParaRPr lang="tr-TR" sz="2000" dirty="0"/>
        </a:p>
      </dgm:t>
    </dgm:pt>
    <dgm:pt modelId="{84CD8DB3-8E6C-3C44-A6BB-B9A3FF836988}" type="parTrans" cxnId="{EC55DD8F-C90D-B542-8246-2990B383E1B7}">
      <dgm:prSet/>
      <dgm:spPr/>
      <dgm:t>
        <a:bodyPr/>
        <a:lstStyle/>
        <a:p>
          <a:endParaRPr lang="tr-TR"/>
        </a:p>
      </dgm:t>
    </dgm:pt>
    <dgm:pt modelId="{7B246795-5DB4-9E42-89EB-0F64C745A006}" type="sibTrans" cxnId="{EC55DD8F-C90D-B542-8246-2990B383E1B7}">
      <dgm:prSet/>
      <dgm:spPr/>
      <dgm:t>
        <a:bodyPr/>
        <a:lstStyle/>
        <a:p>
          <a:endParaRPr lang="tr-TR"/>
        </a:p>
      </dgm:t>
    </dgm:pt>
    <dgm:pt modelId="{BB4B3EF9-9801-FA46-97CD-F7645C1A8FAE}">
      <dgm:prSet custT="1"/>
      <dgm:spPr>
        <a:solidFill>
          <a:schemeClr val="tx2">
            <a:lumMod val="10000"/>
            <a:lumOff val="90000"/>
          </a:schemeClr>
        </a:solidFill>
      </dgm:spPr>
      <dgm:t>
        <a:bodyPr/>
        <a:lstStyle/>
        <a:p>
          <a:r>
            <a:rPr lang="tr-TR" sz="2000" dirty="0"/>
            <a:t>:</a:t>
          </a:r>
          <a:r>
            <a:rPr lang="tr-TR" sz="2000" dirty="0">
              <a:solidFill>
                <a:schemeClr val="tx1"/>
              </a:solidFill>
            </a:rPr>
            <a:t>Çözüm Yönteminin Uygulanması</a:t>
          </a:r>
        </a:p>
      </dgm:t>
    </dgm:pt>
    <dgm:pt modelId="{85559E16-CD62-AA43-AB95-3C8D68E5CB73}" type="parTrans" cxnId="{B1D79168-F1D7-164A-BC4D-54FE25470670}">
      <dgm:prSet/>
      <dgm:spPr/>
      <dgm:t>
        <a:bodyPr/>
        <a:lstStyle/>
        <a:p>
          <a:endParaRPr lang="tr-TR"/>
        </a:p>
      </dgm:t>
    </dgm:pt>
    <dgm:pt modelId="{239B7267-1315-A744-90FA-3B8DF3582E86}" type="sibTrans" cxnId="{B1D79168-F1D7-164A-BC4D-54FE25470670}">
      <dgm:prSet/>
      <dgm:spPr/>
      <dgm:t>
        <a:bodyPr/>
        <a:lstStyle/>
        <a:p>
          <a:endParaRPr lang="tr-TR"/>
        </a:p>
      </dgm:t>
    </dgm:pt>
    <dgm:pt modelId="{C80B9F6E-D0AB-F34E-873B-3A1DEB055632}" type="pres">
      <dgm:prSet presAssocID="{E2629A50-825F-D44B-A836-3B2120DAAAC4}" presName="linear" presStyleCnt="0">
        <dgm:presLayoutVars>
          <dgm:animLvl val="lvl"/>
          <dgm:resizeHandles val="exact"/>
        </dgm:presLayoutVars>
      </dgm:prSet>
      <dgm:spPr/>
    </dgm:pt>
    <dgm:pt modelId="{E0BC6573-E5BE-A249-B59C-5AF7B9E1A03E}" type="pres">
      <dgm:prSet presAssocID="{E4741F68-F4EB-1243-AF54-9351D4EAB19B}" presName="parentText" presStyleLbl="node1" presStyleIdx="0" presStyleCnt="10">
        <dgm:presLayoutVars>
          <dgm:chMax val="0"/>
          <dgm:bulletEnabled val="1"/>
        </dgm:presLayoutVars>
      </dgm:prSet>
      <dgm:spPr/>
    </dgm:pt>
    <dgm:pt modelId="{F0D3F047-C9CD-0842-8E82-AD73D4AD83B1}" type="pres">
      <dgm:prSet presAssocID="{69CD0B5B-E035-C74C-BD20-5803ABCB4A7B}" presName="spacer" presStyleCnt="0"/>
      <dgm:spPr/>
    </dgm:pt>
    <dgm:pt modelId="{26FDD699-105E-9245-BC5F-6F02731AAD19}" type="pres">
      <dgm:prSet presAssocID="{ECDB5D33-146D-104F-A084-7BAD608B83E6}" presName="parentText" presStyleLbl="node1" presStyleIdx="1" presStyleCnt="10">
        <dgm:presLayoutVars>
          <dgm:chMax val="0"/>
          <dgm:bulletEnabled val="1"/>
        </dgm:presLayoutVars>
      </dgm:prSet>
      <dgm:spPr/>
    </dgm:pt>
    <dgm:pt modelId="{4846C7BC-4B03-784C-9974-309584402513}" type="pres">
      <dgm:prSet presAssocID="{62E79A46-9C5C-A349-9B05-B73E0AC139BB}" presName="spacer" presStyleCnt="0"/>
      <dgm:spPr/>
    </dgm:pt>
    <dgm:pt modelId="{8B82724B-447A-344D-8986-0ADC652BAE3B}" type="pres">
      <dgm:prSet presAssocID="{18F26359-8AD7-B144-ABD6-046B4D529BEE}" presName="parentText" presStyleLbl="node1" presStyleIdx="2" presStyleCnt="10">
        <dgm:presLayoutVars>
          <dgm:chMax val="0"/>
          <dgm:bulletEnabled val="1"/>
        </dgm:presLayoutVars>
      </dgm:prSet>
      <dgm:spPr/>
    </dgm:pt>
    <dgm:pt modelId="{5ED6191E-2FB2-124C-AFC9-ED2DCB33E808}" type="pres">
      <dgm:prSet presAssocID="{D87A4066-2E71-7F47-9E27-A6F8D9042528}" presName="spacer" presStyleCnt="0"/>
      <dgm:spPr/>
    </dgm:pt>
    <dgm:pt modelId="{7EE2C5F0-C532-EA42-A2CE-368295234735}" type="pres">
      <dgm:prSet presAssocID="{FE7AE540-60B0-9F4C-878E-1A3ABBAF3C31}" presName="parentText" presStyleLbl="node1" presStyleIdx="3" presStyleCnt="10">
        <dgm:presLayoutVars>
          <dgm:chMax val="0"/>
          <dgm:bulletEnabled val="1"/>
        </dgm:presLayoutVars>
      </dgm:prSet>
      <dgm:spPr/>
    </dgm:pt>
    <dgm:pt modelId="{55B3224A-E096-2D48-A7FE-B829B122C75B}" type="pres">
      <dgm:prSet presAssocID="{4186275E-8FE2-C34D-A76C-665120A58144}" presName="spacer" presStyleCnt="0"/>
      <dgm:spPr/>
    </dgm:pt>
    <dgm:pt modelId="{571DBF5C-54C6-DF41-BBC8-FBCC58A551AE}" type="pres">
      <dgm:prSet presAssocID="{0C005333-A909-FA44-A47A-EC1A7470F850}" presName="parentText" presStyleLbl="node1" presStyleIdx="4" presStyleCnt="10">
        <dgm:presLayoutVars>
          <dgm:chMax val="0"/>
          <dgm:bulletEnabled val="1"/>
        </dgm:presLayoutVars>
      </dgm:prSet>
      <dgm:spPr/>
    </dgm:pt>
    <dgm:pt modelId="{A0973A30-D52E-F243-B789-89DF2726C5CC}" type="pres">
      <dgm:prSet presAssocID="{EC7E10D7-742F-CF4C-AD2A-AE45E13A9572}" presName="spacer" presStyleCnt="0"/>
      <dgm:spPr/>
    </dgm:pt>
    <dgm:pt modelId="{79054AA3-8245-B442-8699-AE5221709174}" type="pres">
      <dgm:prSet presAssocID="{F39719A9-5238-8C47-9DBE-3695786EACEE}" presName="parentText" presStyleLbl="node1" presStyleIdx="5" presStyleCnt="10">
        <dgm:presLayoutVars>
          <dgm:chMax val="0"/>
          <dgm:bulletEnabled val="1"/>
        </dgm:presLayoutVars>
      </dgm:prSet>
      <dgm:spPr/>
    </dgm:pt>
    <dgm:pt modelId="{708F0381-4782-DD49-8C89-4FE449D77D29}" type="pres">
      <dgm:prSet presAssocID="{F7FC1EFA-C2CF-534F-8E2A-C9AB42310F84}" presName="spacer" presStyleCnt="0"/>
      <dgm:spPr/>
    </dgm:pt>
    <dgm:pt modelId="{08495E86-1539-0848-96C5-D9E3E7C10596}" type="pres">
      <dgm:prSet presAssocID="{4AD75877-B1AE-6143-96DD-8D2434162B0D}" presName="parentText" presStyleLbl="node1" presStyleIdx="6" presStyleCnt="10">
        <dgm:presLayoutVars>
          <dgm:chMax val="0"/>
          <dgm:bulletEnabled val="1"/>
        </dgm:presLayoutVars>
      </dgm:prSet>
      <dgm:spPr/>
    </dgm:pt>
    <dgm:pt modelId="{9A9B1112-1F82-FA46-8D90-C92F83056971}" type="pres">
      <dgm:prSet presAssocID="{47EFB8F3-6D2C-4D4E-AE2F-AC83B630783B}" presName="spacer" presStyleCnt="0"/>
      <dgm:spPr/>
    </dgm:pt>
    <dgm:pt modelId="{5BF0AC70-8DDA-754B-AA74-3C449CB29DD6}" type="pres">
      <dgm:prSet presAssocID="{E6843751-FCB0-4547-9443-EF91860EAF36}" presName="parentText" presStyleLbl="node1" presStyleIdx="7" presStyleCnt="10">
        <dgm:presLayoutVars>
          <dgm:chMax val="0"/>
          <dgm:bulletEnabled val="1"/>
        </dgm:presLayoutVars>
      </dgm:prSet>
      <dgm:spPr/>
    </dgm:pt>
    <dgm:pt modelId="{1386467E-DCCF-264B-BEF5-7456C4E3D0BC}" type="pres">
      <dgm:prSet presAssocID="{589ACDEB-53D8-C546-9FCC-7629763BE990}" presName="spacer" presStyleCnt="0"/>
      <dgm:spPr/>
    </dgm:pt>
    <dgm:pt modelId="{D7EBE304-A7BF-944D-A7EA-7B1CFA4FCF26}" type="pres">
      <dgm:prSet presAssocID="{AFBE36F6-F3D0-5E46-BFEF-6B92C03F8B52}" presName="parentText" presStyleLbl="node1" presStyleIdx="8" presStyleCnt="10">
        <dgm:presLayoutVars>
          <dgm:chMax val="0"/>
          <dgm:bulletEnabled val="1"/>
        </dgm:presLayoutVars>
      </dgm:prSet>
      <dgm:spPr/>
    </dgm:pt>
    <dgm:pt modelId="{E79218EB-5F1D-C742-BD2D-E662F98971A9}" type="pres">
      <dgm:prSet presAssocID="{7B246795-5DB4-9E42-89EB-0F64C745A006}" presName="spacer" presStyleCnt="0"/>
      <dgm:spPr/>
    </dgm:pt>
    <dgm:pt modelId="{7A1A314E-A05E-E141-BA89-1A4A0921F8F1}" type="pres">
      <dgm:prSet presAssocID="{BB4B3EF9-9801-FA46-97CD-F7645C1A8FAE}" presName="parentText" presStyleLbl="node1" presStyleIdx="9" presStyleCnt="10">
        <dgm:presLayoutVars>
          <dgm:chMax val="0"/>
          <dgm:bulletEnabled val="1"/>
        </dgm:presLayoutVars>
      </dgm:prSet>
      <dgm:spPr/>
    </dgm:pt>
  </dgm:ptLst>
  <dgm:cxnLst>
    <dgm:cxn modelId="{860B020D-5CFD-9945-86C1-9FF6376209C2}" srcId="{E2629A50-825F-D44B-A836-3B2120DAAAC4}" destId="{18F26359-8AD7-B144-ABD6-046B4D529BEE}" srcOrd="2" destOrd="0" parTransId="{2ED9C054-1F3F-F44C-9DAC-B972050C1E6E}" sibTransId="{D87A4066-2E71-7F47-9E27-A6F8D9042528}"/>
    <dgm:cxn modelId="{8D989D0D-21C3-554D-80BA-4173C480A17D}" type="presOf" srcId="{BB4B3EF9-9801-FA46-97CD-F7645C1A8FAE}" destId="{7A1A314E-A05E-E141-BA89-1A4A0921F8F1}" srcOrd="0" destOrd="0" presId="urn:microsoft.com/office/officeart/2005/8/layout/vList2"/>
    <dgm:cxn modelId="{E2A6F70D-B7DA-C942-BA37-B4DD97E8DE46}" type="presOf" srcId="{ECDB5D33-146D-104F-A084-7BAD608B83E6}" destId="{26FDD699-105E-9245-BC5F-6F02731AAD19}" srcOrd="0" destOrd="0" presId="urn:microsoft.com/office/officeart/2005/8/layout/vList2"/>
    <dgm:cxn modelId="{175A0520-F241-CB42-92DA-67E272076576}" srcId="{E2629A50-825F-D44B-A836-3B2120DAAAC4}" destId="{ECDB5D33-146D-104F-A084-7BAD608B83E6}" srcOrd="1" destOrd="0" parTransId="{E9CC1D96-A8D3-D04F-A59A-D30FDA43F3A6}" sibTransId="{62E79A46-9C5C-A349-9B05-B73E0AC139BB}"/>
    <dgm:cxn modelId="{28F07620-B5D2-1B4C-B5BA-B5952CD666D0}" type="presOf" srcId="{E6843751-FCB0-4547-9443-EF91860EAF36}" destId="{5BF0AC70-8DDA-754B-AA74-3C449CB29DD6}" srcOrd="0" destOrd="0" presId="urn:microsoft.com/office/officeart/2005/8/layout/vList2"/>
    <dgm:cxn modelId="{3F44C133-D000-BB49-8154-7D80922CF2B0}" srcId="{E2629A50-825F-D44B-A836-3B2120DAAAC4}" destId="{FE7AE540-60B0-9F4C-878E-1A3ABBAF3C31}" srcOrd="3" destOrd="0" parTransId="{000D3422-4542-604E-A386-0FB91F26416C}" sibTransId="{4186275E-8FE2-C34D-A76C-665120A58144}"/>
    <dgm:cxn modelId="{51F33C4E-D3C0-DB44-BEC4-7A09DBBAFAB0}" type="presOf" srcId="{E2629A50-825F-D44B-A836-3B2120DAAAC4}" destId="{C80B9F6E-D0AB-F34E-873B-3A1DEB055632}" srcOrd="0" destOrd="0" presId="urn:microsoft.com/office/officeart/2005/8/layout/vList2"/>
    <dgm:cxn modelId="{6E396E51-EA76-5643-A8A2-A48D954B967B}" type="presOf" srcId="{18F26359-8AD7-B144-ABD6-046B4D529BEE}" destId="{8B82724B-447A-344D-8986-0ADC652BAE3B}" srcOrd="0" destOrd="0" presId="urn:microsoft.com/office/officeart/2005/8/layout/vList2"/>
    <dgm:cxn modelId="{D334AE5E-97FF-CD46-B130-7809A0440A9C}" srcId="{E2629A50-825F-D44B-A836-3B2120DAAAC4}" destId="{0C005333-A909-FA44-A47A-EC1A7470F850}" srcOrd="4" destOrd="0" parTransId="{5227E40A-2E4A-A644-BB03-7B10478421C7}" sibTransId="{EC7E10D7-742F-CF4C-AD2A-AE45E13A9572}"/>
    <dgm:cxn modelId="{266EF15F-07F8-8A4B-829A-38CDCE059835}" type="presOf" srcId="{FE7AE540-60B0-9F4C-878E-1A3ABBAF3C31}" destId="{7EE2C5F0-C532-EA42-A2CE-368295234735}" srcOrd="0" destOrd="0" presId="urn:microsoft.com/office/officeart/2005/8/layout/vList2"/>
    <dgm:cxn modelId="{B1D79168-F1D7-164A-BC4D-54FE25470670}" srcId="{E2629A50-825F-D44B-A836-3B2120DAAAC4}" destId="{BB4B3EF9-9801-FA46-97CD-F7645C1A8FAE}" srcOrd="9" destOrd="0" parTransId="{85559E16-CD62-AA43-AB95-3C8D68E5CB73}" sibTransId="{239B7267-1315-A744-90FA-3B8DF3582E86}"/>
    <dgm:cxn modelId="{82A36A75-DABF-3144-A97B-9DC5CDED0064}" type="presOf" srcId="{4AD75877-B1AE-6143-96DD-8D2434162B0D}" destId="{08495E86-1539-0848-96C5-D9E3E7C10596}" srcOrd="0" destOrd="0" presId="urn:microsoft.com/office/officeart/2005/8/layout/vList2"/>
    <dgm:cxn modelId="{267DA177-F006-BA43-9CA6-13AF2C61D64B}" type="presOf" srcId="{F39719A9-5238-8C47-9DBE-3695786EACEE}" destId="{79054AA3-8245-B442-8699-AE5221709174}" srcOrd="0" destOrd="0" presId="urn:microsoft.com/office/officeart/2005/8/layout/vList2"/>
    <dgm:cxn modelId="{EC55DD8F-C90D-B542-8246-2990B383E1B7}" srcId="{E2629A50-825F-D44B-A836-3B2120DAAAC4}" destId="{AFBE36F6-F3D0-5E46-BFEF-6B92C03F8B52}" srcOrd="8" destOrd="0" parTransId="{84CD8DB3-8E6C-3C44-A6BB-B9A3FF836988}" sibTransId="{7B246795-5DB4-9E42-89EB-0F64C745A006}"/>
    <dgm:cxn modelId="{7DC71EA4-C5D5-8342-877E-80A6DDD6B9C4}" type="presOf" srcId="{AFBE36F6-F3D0-5E46-BFEF-6B92C03F8B52}" destId="{D7EBE304-A7BF-944D-A7EA-7B1CFA4FCF26}" srcOrd="0" destOrd="0" presId="urn:microsoft.com/office/officeart/2005/8/layout/vList2"/>
    <dgm:cxn modelId="{BDCEE0AD-4B43-AE4F-B898-735D66ADD6D8}" srcId="{E2629A50-825F-D44B-A836-3B2120DAAAC4}" destId="{4AD75877-B1AE-6143-96DD-8D2434162B0D}" srcOrd="6" destOrd="0" parTransId="{8BE78E83-9910-2B43-9962-28395473FF5A}" sibTransId="{47EFB8F3-6D2C-4D4E-AE2F-AC83B630783B}"/>
    <dgm:cxn modelId="{13C3EFCA-1D0A-E141-98BD-A0DDDB5AAEDA}" type="presOf" srcId="{0C005333-A909-FA44-A47A-EC1A7470F850}" destId="{571DBF5C-54C6-DF41-BBC8-FBCC58A551AE}" srcOrd="0" destOrd="0" presId="urn:microsoft.com/office/officeart/2005/8/layout/vList2"/>
    <dgm:cxn modelId="{BDEF9FCD-A333-7F41-A626-0E4204A023DB}" type="presOf" srcId="{E4741F68-F4EB-1243-AF54-9351D4EAB19B}" destId="{E0BC6573-E5BE-A249-B59C-5AF7B9E1A03E}" srcOrd="0" destOrd="0" presId="urn:microsoft.com/office/officeart/2005/8/layout/vList2"/>
    <dgm:cxn modelId="{7B1575CF-0ACC-1E40-B0FD-6AE9BB397229}" srcId="{E2629A50-825F-D44B-A836-3B2120DAAAC4}" destId="{E4741F68-F4EB-1243-AF54-9351D4EAB19B}" srcOrd="0" destOrd="0" parTransId="{12EB9CDE-62DA-9249-A680-C54D390DFB6D}" sibTransId="{69CD0B5B-E035-C74C-BD20-5803ABCB4A7B}"/>
    <dgm:cxn modelId="{4C712AE6-39E7-3B42-AF6C-382B28E447A7}" srcId="{E2629A50-825F-D44B-A836-3B2120DAAAC4}" destId="{F39719A9-5238-8C47-9DBE-3695786EACEE}" srcOrd="5" destOrd="0" parTransId="{96D21E9E-AB4C-6C48-AC17-3CC1037F59B2}" sibTransId="{F7FC1EFA-C2CF-534F-8E2A-C9AB42310F84}"/>
    <dgm:cxn modelId="{51431EF2-9464-B54D-97F9-56EE445B7649}" srcId="{E2629A50-825F-D44B-A836-3B2120DAAAC4}" destId="{E6843751-FCB0-4547-9443-EF91860EAF36}" srcOrd="7" destOrd="0" parTransId="{F790514B-072B-384B-A60E-832D73EEB942}" sibTransId="{589ACDEB-53D8-C546-9FCC-7629763BE990}"/>
    <dgm:cxn modelId="{A7412677-D467-DF44-B32A-5138CCF3BB67}" type="presParOf" srcId="{C80B9F6E-D0AB-F34E-873B-3A1DEB055632}" destId="{E0BC6573-E5BE-A249-B59C-5AF7B9E1A03E}" srcOrd="0" destOrd="0" presId="urn:microsoft.com/office/officeart/2005/8/layout/vList2"/>
    <dgm:cxn modelId="{C3119D93-278E-9244-B5C3-E3D4CAF75E3C}" type="presParOf" srcId="{C80B9F6E-D0AB-F34E-873B-3A1DEB055632}" destId="{F0D3F047-C9CD-0842-8E82-AD73D4AD83B1}" srcOrd="1" destOrd="0" presId="urn:microsoft.com/office/officeart/2005/8/layout/vList2"/>
    <dgm:cxn modelId="{85F52BA3-63A9-DC41-ADEB-7ACC7EB9107C}" type="presParOf" srcId="{C80B9F6E-D0AB-F34E-873B-3A1DEB055632}" destId="{26FDD699-105E-9245-BC5F-6F02731AAD19}" srcOrd="2" destOrd="0" presId="urn:microsoft.com/office/officeart/2005/8/layout/vList2"/>
    <dgm:cxn modelId="{5BF11836-B87D-C540-AD43-2AE9E549B9C5}" type="presParOf" srcId="{C80B9F6E-D0AB-F34E-873B-3A1DEB055632}" destId="{4846C7BC-4B03-784C-9974-309584402513}" srcOrd="3" destOrd="0" presId="urn:microsoft.com/office/officeart/2005/8/layout/vList2"/>
    <dgm:cxn modelId="{DE3E915B-3520-B84E-AD29-F701319C1A29}" type="presParOf" srcId="{C80B9F6E-D0AB-F34E-873B-3A1DEB055632}" destId="{8B82724B-447A-344D-8986-0ADC652BAE3B}" srcOrd="4" destOrd="0" presId="urn:microsoft.com/office/officeart/2005/8/layout/vList2"/>
    <dgm:cxn modelId="{4109C452-B29D-A440-B898-63586626EAC1}" type="presParOf" srcId="{C80B9F6E-D0AB-F34E-873B-3A1DEB055632}" destId="{5ED6191E-2FB2-124C-AFC9-ED2DCB33E808}" srcOrd="5" destOrd="0" presId="urn:microsoft.com/office/officeart/2005/8/layout/vList2"/>
    <dgm:cxn modelId="{661D5427-147F-8846-9DFC-584338947AD5}" type="presParOf" srcId="{C80B9F6E-D0AB-F34E-873B-3A1DEB055632}" destId="{7EE2C5F0-C532-EA42-A2CE-368295234735}" srcOrd="6" destOrd="0" presId="urn:microsoft.com/office/officeart/2005/8/layout/vList2"/>
    <dgm:cxn modelId="{7B052EBA-16FA-5048-B4F0-7BCC3D701EE4}" type="presParOf" srcId="{C80B9F6E-D0AB-F34E-873B-3A1DEB055632}" destId="{55B3224A-E096-2D48-A7FE-B829B122C75B}" srcOrd="7" destOrd="0" presId="urn:microsoft.com/office/officeart/2005/8/layout/vList2"/>
    <dgm:cxn modelId="{B694639F-F42E-594F-89AD-2EAC7A8F58BE}" type="presParOf" srcId="{C80B9F6E-D0AB-F34E-873B-3A1DEB055632}" destId="{571DBF5C-54C6-DF41-BBC8-FBCC58A551AE}" srcOrd="8" destOrd="0" presId="urn:microsoft.com/office/officeart/2005/8/layout/vList2"/>
    <dgm:cxn modelId="{08E9C897-2601-ED4E-A3FA-7D3766CF6147}" type="presParOf" srcId="{C80B9F6E-D0AB-F34E-873B-3A1DEB055632}" destId="{A0973A30-D52E-F243-B789-89DF2726C5CC}" srcOrd="9" destOrd="0" presId="urn:microsoft.com/office/officeart/2005/8/layout/vList2"/>
    <dgm:cxn modelId="{25376AEB-3042-3446-885E-FEA05F80E9B2}" type="presParOf" srcId="{C80B9F6E-D0AB-F34E-873B-3A1DEB055632}" destId="{79054AA3-8245-B442-8699-AE5221709174}" srcOrd="10" destOrd="0" presId="urn:microsoft.com/office/officeart/2005/8/layout/vList2"/>
    <dgm:cxn modelId="{894B2CEA-F6F1-B742-954E-54FFDD908E36}" type="presParOf" srcId="{C80B9F6E-D0AB-F34E-873B-3A1DEB055632}" destId="{708F0381-4782-DD49-8C89-4FE449D77D29}" srcOrd="11" destOrd="0" presId="urn:microsoft.com/office/officeart/2005/8/layout/vList2"/>
    <dgm:cxn modelId="{A7F9A7B7-3843-954F-89F6-FA3F228CAC53}" type="presParOf" srcId="{C80B9F6E-D0AB-F34E-873B-3A1DEB055632}" destId="{08495E86-1539-0848-96C5-D9E3E7C10596}" srcOrd="12" destOrd="0" presId="urn:microsoft.com/office/officeart/2005/8/layout/vList2"/>
    <dgm:cxn modelId="{44DD84EB-09DB-2D49-AF73-2070130AD274}" type="presParOf" srcId="{C80B9F6E-D0AB-F34E-873B-3A1DEB055632}" destId="{9A9B1112-1F82-FA46-8D90-C92F83056971}" srcOrd="13" destOrd="0" presId="urn:microsoft.com/office/officeart/2005/8/layout/vList2"/>
    <dgm:cxn modelId="{2D03ABC9-5C86-5E45-8050-D1D92EFB21C5}" type="presParOf" srcId="{C80B9F6E-D0AB-F34E-873B-3A1DEB055632}" destId="{5BF0AC70-8DDA-754B-AA74-3C449CB29DD6}" srcOrd="14" destOrd="0" presId="urn:microsoft.com/office/officeart/2005/8/layout/vList2"/>
    <dgm:cxn modelId="{6EEA8C30-266B-7C41-9AB0-8A000C241A78}" type="presParOf" srcId="{C80B9F6E-D0AB-F34E-873B-3A1DEB055632}" destId="{1386467E-DCCF-264B-BEF5-7456C4E3D0BC}" srcOrd="15" destOrd="0" presId="urn:microsoft.com/office/officeart/2005/8/layout/vList2"/>
    <dgm:cxn modelId="{922C4E55-185A-3243-89EB-9949FD2229FE}" type="presParOf" srcId="{C80B9F6E-D0AB-F34E-873B-3A1DEB055632}" destId="{D7EBE304-A7BF-944D-A7EA-7B1CFA4FCF26}" srcOrd="16" destOrd="0" presId="urn:microsoft.com/office/officeart/2005/8/layout/vList2"/>
    <dgm:cxn modelId="{8B3F769D-77AB-6749-B900-88471B84ED70}" type="presParOf" srcId="{C80B9F6E-D0AB-F34E-873B-3A1DEB055632}" destId="{E79218EB-5F1D-C742-BD2D-E662F98971A9}" srcOrd="17" destOrd="0" presId="urn:microsoft.com/office/officeart/2005/8/layout/vList2"/>
    <dgm:cxn modelId="{1CEA953F-1A68-AE40-A88F-AC5CEE7FC5B7}" type="presParOf" srcId="{C80B9F6E-D0AB-F34E-873B-3A1DEB055632}" destId="{7A1A314E-A05E-E141-BA89-1A4A0921F8F1}"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02B03-B4E5-E442-AD3D-3D8107D9ACA3}">
      <dsp:nvSpPr>
        <dsp:cNvPr id="0" name=""/>
        <dsp:cNvSpPr/>
      </dsp:nvSpPr>
      <dsp:spPr>
        <a:xfrm>
          <a:off x="0" y="443"/>
          <a:ext cx="489694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23F3EE-8BED-494C-8EB1-232E9739E080}">
      <dsp:nvSpPr>
        <dsp:cNvPr id="0" name=""/>
        <dsp:cNvSpPr/>
      </dsp:nvSpPr>
      <dsp:spPr>
        <a:xfrm>
          <a:off x="0" y="443"/>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MEVCUT DURUM ANALİZİ</a:t>
          </a:r>
          <a:endParaRPr lang="en-US" sz="2400" kern="1200" dirty="0"/>
        </a:p>
      </dsp:txBody>
      <dsp:txXfrm>
        <a:off x="0" y="443"/>
        <a:ext cx="4896943" cy="519448"/>
      </dsp:txXfrm>
    </dsp:sp>
    <dsp:sp modelId="{4E7948E0-E7BA-3640-82BA-4EE7C0B660BA}">
      <dsp:nvSpPr>
        <dsp:cNvPr id="0" name=""/>
        <dsp:cNvSpPr/>
      </dsp:nvSpPr>
      <dsp:spPr>
        <a:xfrm>
          <a:off x="0" y="519892"/>
          <a:ext cx="4896943" cy="0"/>
        </a:xfrm>
        <a:prstGeom prst="line">
          <a:avLst/>
        </a:prstGeom>
        <a:gradFill rotWithShape="0">
          <a:gsLst>
            <a:gs pos="0">
              <a:schemeClr val="accent5">
                <a:hueOff val="2901644"/>
                <a:satOff val="1282"/>
                <a:lumOff val="-1405"/>
                <a:alphaOff val="0"/>
                <a:satMod val="103000"/>
                <a:lumMod val="102000"/>
                <a:tint val="94000"/>
              </a:schemeClr>
            </a:gs>
            <a:gs pos="50000">
              <a:schemeClr val="accent5">
                <a:hueOff val="2901644"/>
                <a:satOff val="1282"/>
                <a:lumOff val="-1405"/>
                <a:alphaOff val="0"/>
                <a:satMod val="110000"/>
                <a:lumMod val="100000"/>
                <a:shade val="100000"/>
              </a:schemeClr>
            </a:gs>
            <a:gs pos="100000">
              <a:schemeClr val="accent5">
                <a:hueOff val="2901644"/>
                <a:satOff val="1282"/>
                <a:lumOff val="-1405"/>
                <a:alphaOff val="0"/>
                <a:lumMod val="99000"/>
                <a:satMod val="120000"/>
                <a:shade val="78000"/>
              </a:schemeClr>
            </a:gs>
          </a:gsLst>
          <a:lin ang="5400000" scaled="0"/>
        </a:gradFill>
        <a:ln w="6350" cap="flat" cmpd="sng" algn="ctr">
          <a:solidFill>
            <a:schemeClr val="accent5">
              <a:hueOff val="2901644"/>
              <a:satOff val="1282"/>
              <a:lumOff val="-14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53CED59-4161-804F-BB3F-A74789E17DC9}">
      <dsp:nvSpPr>
        <dsp:cNvPr id="0" name=""/>
        <dsp:cNvSpPr/>
      </dsp:nvSpPr>
      <dsp:spPr>
        <a:xfrm>
          <a:off x="0" y="519892"/>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PROJE KONUSU </a:t>
          </a:r>
          <a:endParaRPr lang="en-US" sz="2400" kern="1200" dirty="0"/>
        </a:p>
      </dsp:txBody>
      <dsp:txXfrm>
        <a:off x="0" y="519892"/>
        <a:ext cx="4896943" cy="519448"/>
      </dsp:txXfrm>
    </dsp:sp>
    <dsp:sp modelId="{53AA8956-EDAE-2647-A92D-C7A5FC60A360}">
      <dsp:nvSpPr>
        <dsp:cNvPr id="0" name=""/>
        <dsp:cNvSpPr/>
      </dsp:nvSpPr>
      <dsp:spPr>
        <a:xfrm>
          <a:off x="0" y="1039340"/>
          <a:ext cx="4896943" cy="0"/>
        </a:xfrm>
        <a:prstGeom prst="line">
          <a:avLst/>
        </a:prstGeom>
        <a:gradFill rotWithShape="0">
          <a:gsLst>
            <a:gs pos="0">
              <a:schemeClr val="accent5">
                <a:hueOff val="5803289"/>
                <a:satOff val="2564"/>
                <a:lumOff val="-2811"/>
                <a:alphaOff val="0"/>
                <a:satMod val="103000"/>
                <a:lumMod val="102000"/>
                <a:tint val="94000"/>
              </a:schemeClr>
            </a:gs>
            <a:gs pos="50000">
              <a:schemeClr val="accent5">
                <a:hueOff val="5803289"/>
                <a:satOff val="2564"/>
                <a:lumOff val="-2811"/>
                <a:alphaOff val="0"/>
                <a:satMod val="110000"/>
                <a:lumMod val="100000"/>
                <a:shade val="100000"/>
              </a:schemeClr>
            </a:gs>
            <a:gs pos="100000">
              <a:schemeClr val="accent5">
                <a:hueOff val="5803289"/>
                <a:satOff val="2564"/>
                <a:lumOff val="-2811"/>
                <a:alphaOff val="0"/>
                <a:lumMod val="99000"/>
                <a:satMod val="120000"/>
                <a:shade val="78000"/>
              </a:schemeClr>
            </a:gs>
          </a:gsLst>
          <a:lin ang="5400000" scaled="0"/>
        </a:gradFill>
        <a:ln w="6350" cap="flat" cmpd="sng" algn="ctr">
          <a:solidFill>
            <a:schemeClr val="accent5">
              <a:hueOff val="5803289"/>
              <a:satOff val="2564"/>
              <a:lumOff val="-28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00DE1B5-0979-F440-B982-1083A614037E}">
      <dsp:nvSpPr>
        <dsp:cNvPr id="0" name=""/>
        <dsp:cNvSpPr/>
      </dsp:nvSpPr>
      <dsp:spPr>
        <a:xfrm>
          <a:off x="0" y="1039340"/>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PROBLEM TANIMI</a:t>
          </a:r>
          <a:endParaRPr lang="en-US" sz="2400" kern="1200" dirty="0"/>
        </a:p>
      </dsp:txBody>
      <dsp:txXfrm>
        <a:off x="0" y="1039340"/>
        <a:ext cx="4896943" cy="519448"/>
      </dsp:txXfrm>
    </dsp:sp>
    <dsp:sp modelId="{7CABA1A8-E221-AB4D-A8D8-B88280B666D7}">
      <dsp:nvSpPr>
        <dsp:cNvPr id="0" name=""/>
        <dsp:cNvSpPr/>
      </dsp:nvSpPr>
      <dsp:spPr>
        <a:xfrm>
          <a:off x="0" y="1558788"/>
          <a:ext cx="4896943" cy="0"/>
        </a:xfrm>
        <a:prstGeom prst="line">
          <a:avLst/>
        </a:prstGeom>
        <a:gradFill rotWithShape="0">
          <a:gsLst>
            <a:gs pos="0">
              <a:schemeClr val="accent5">
                <a:hueOff val="8704933"/>
                <a:satOff val="3846"/>
                <a:lumOff val="-4216"/>
                <a:alphaOff val="0"/>
                <a:satMod val="103000"/>
                <a:lumMod val="102000"/>
                <a:tint val="94000"/>
              </a:schemeClr>
            </a:gs>
            <a:gs pos="50000">
              <a:schemeClr val="accent5">
                <a:hueOff val="8704933"/>
                <a:satOff val="3846"/>
                <a:lumOff val="-4216"/>
                <a:alphaOff val="0"/>
                <a:satMod val="110000"/>
                <a:lumMod val="100000"/>
                <a:shade val="100000"/>
              </a:schemeClr>
            </a:gs>
            <a:gs pos="100000">
              <a:schemeClr val="accent5">
                <a:hueOff val="8704933"/>
                <a:satOff val="3846"/>
                <a:lumOff val="-4216"/>
                <a:alphaOff val="0"/>
                <a:lumMod val="99000"/>
                <a:satMod val="120000"/>
                <a:shade val="78000"/>
              </a:schemeClr>
            </a:gs>
          </a:gsLst>
          <a:lin ang="5400000" scaled="0"/>
        </a:gradFill>
        <a:ln w="6350" cap="flat" cmpd="sng" algn="ctr">
          <a:solidFill>
            <a:schemeClr val="accent5">
              <a:hueOff val="8704933"/>
              <a:satOff val="3846"/>
              <a:lumOff val="-421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83EBEF4-7B4B-3B49-B9CD-0D09A7E11ADC}">
      <dsp:nvSpPr>
        <dsp:cNvPr id="0" name=""/>
        <dsp:cNvSpPr/>
      </dsp:nvSpPr>
      <dsp:spPr>
        <a:xfrm>
          <a:off x="0" y="1558788"/>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LİTERATÜR ARAŞTIRMASI</a:t>
          </a:r>
          <a:endParaRPr lang="en-US" sz="2400" kern="1200" dirty="0"/>
        </a:p>
      </dsp:txBody>
      <dsp:txXfrm>
        <a:off x="0" y="1558788"/>
        <a:ext cx="4896943" cy="519448"/>
      </dsp:txXfrm>
    </dsp:sp>
    <dsp:sp modelId="{FB4C23DC-0DD9-FE47-97A0-57B2653E351E}">
      <dsp:nvSpPr>
        <dsp:cNvPr id="0" name=""/>
        <dsp:cNvSpPr/>
      </dsp:nvSpPr>
      <dsp:spPr>
        <a:xfrm>
          <a:off x="0" y="2078237"/>
          <a:ext cx="4896943" cy="0"/>
        </a:xfrm>
        <a:prstGeom prst="line">
          <a:avLst/>
        </a:prstGeom>
        <a:gradFill rotWithShape="0">
          <a:gsLst>
            <a:gs pos="0">
              <a:schemeClr val="accent5">
                <a:hueOff val="11606578"/>
                <a:satOff val="5128"/>
                <a:lumOff val="-5621"/>
                <a:alphaOff val="0"/>
                <a:satMod val="103000"/>
                <a:lumMod val="102000"/>
                <a:tint val="94000"/>
              </a:schemeClr>
            </a:gs>
            <a:gs pos="50000">
              <a:schemeClr val="accent5">
                <a:hueOff val="11606578"/>
                <a:satOff val="5128"/>
                <a:lumOff val="-5621"/>
                <a:alphaOff val="0"/>
                <a:satMod val="110000"/>
                <a:lumMod val="100000"/>
                <a:shade val="100000"/>
              </a:schemeClr>
            </a:gs>
            <a:gs pos="100000">
              <a:schemeClr val="accent5">
                <a:hueOff val="11606578"/>
                <a:satOff val="5128"/>
                <a:lumOff val="-5621"/>
                <a:alphaOff val="0"/>
                <a:lumMod val="99000"/>
                <a:satMod val="120000"/>
                <a:shade val="78000"/>
              </a:schemeClr>
            </a:gs>
          </a:gsLst>
          <a:lin ang="5400000" scaled="0"/>
        </a:gradFill>
        <a:ln w="6350" cap="flat" cmpd="sng" algn="ctr">
          <a:solidFill>
            <a:schemeClr val="accent5">
              <a:hueOff val="11606578"/>
              <a:satOff val="5128"/>
              <a:lumOff val="-562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4B9902-5E61-F649-8594-E2C65C308B2A}">
      <dsp:nvSpPr>
        <dsp:cNvPr id="0" name=""/>
        <dsp:cNvSpPr/>
      </dsp:nvSpPr>
      <dsp:spPr>
        <a:xfrm>
          <a:off x="0" y="2078237"/>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METOT</a:t>
          </a:r>
        </a:p>
      </dsp:txBody>
      <dsp:txXfrm>
        <a:off x="0" y="2078237"/>
        <a:ext cx="4896943" cy="519448"/>
      </dsp:txXfrm>
    </dsp:sp>
    <dsp:sp modelId="{DD6EDCC7-24FC-054A-B10B-B574AA708FDF}">
      <dsp:nvSpPr>
        <dsp:cNvPr id="0" name=""/>
        <dsp:cNvSpPr/>
      </dsp:nvSpPr>
      <dsp:spPr>
        <a:xfrm>
          <a:off x="0" y="2597685"/>
          <a:ext cx="4896943" cy="0"/>
        </a:xfrm>
        <a:prstGeom prst="line">
          <a:avLst/>
        </a:prstGeom>
        <a:gradFill rotWithShape="0">
          <a:gsLst>
            <a:gs pos="0">
              <a:schemeClr val="accent5">
                <a:hueOff val="14508221"/>
                <a:satOff val="6410"/>
                <a:lumOff val="-7027"/>
                <a:alphaOff val="0"/>
                <a:satMod val="103000"/>
                <a:lumMod val="102000"/>
                <a:tint val="94000"/>
              </a:schemeClr>
            </a:gs>
            <a:gs pos="50000">
              <a:schemeClr val="accent5">
                <a:hueOff val="14508221"/>
                <a:satOff val="6410"/>
                <a:lumOff val="-7027"/>
                <a:alphaOff val="0"/>
                <a:satMod val="110000"/>
                <a:lumMod val="100000"/>
                <a:shade val="100000"/>
              </a:schemeClr>
            </a:gs>
            <a:gs pos="100000">
              <a:schemeClr val="accent5">
                <a:hueOff val="14508221"/>
                <a:satOff val="6410"/>
                <a:lumOff val="-7027"/>
                <a:alphaOff val="0"/>
                <a:lumMod val="99000"/>
                <a:satMod val="120000"/>
                <a:shade val="78000"/>
              </a:schemeClr>
            </a:gs>
          </a:gsLst>
          <a:lin ang="5400000" scaled="0"/>
        </a:gradFill>
        <a:ln w="6350" cap="flat" cmpd="sng" algn="ctr">
          <a:solidFill>
            <a:schemeClr val="accent5">
              <a:hueOff val="14508221"/>
              <a:satOff val="6410"/>
              <a:lumOff val="-702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551C7B-FF27-7E44-A574-103315AF5272}">
      <dsp:nvSpPr>
        <dsp:cNvPr id="0" name=""/>
        <dsp:cNvSpPr/>
      </dsp:nvSpPr>
      <dsp:spPr>
        <a:xfrm>
          <a:off x="0" y="2597685"/>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UYGULAMA</a:t>
          </a:r>
          <a:endParaRPr lang="en-US" sz="2400" kern="1200" dirty="0"/>
        </a:p>
      </dsp:txBody>
      <dsp:txXfrm>
        <a:off x="0" y="2597685"/>
        <a:ext cx="4896943" cy="519448"/>
      </dsp:txXfrm>
    </dsp:sp>
    <dsp:sp modelId="{6400C7BC-2299-0B45-AC92-1740237C9940}">
      <dsp:nvSpPr>
        <dsp:cNvPr id="0" name=""/>
        <dsp:cNvSpPr/>
      </dsp:nvSpPr>
      <dsp:spPr>
        <a:xfrm>
          <a:off x="0" y="3117133"/>
          <a:ext cx="4896943" cy="0"/>
        </a:xfrm>
        <a:prstGeom prst="line">
          <a:avLst/>
        </a:prstGeom>
        <a:gradFill rotWithShape="0">
          <a:gsLst>
            <a:gs pos="0">
              <a:schemeClr val="accent5">
                <a:hueOff val="17409866"/>
                <a:satOff val="7692"/>
                <a:lumOff val="-8432"/>
                <a:alphaOff val="0"/>
                <a:satMod val="103000"/>
                <a:lumMod val="102000"/>
                <a:tint val="94000"/>
              </a:schemeClr>
            </a:gs>
            <a:gs pos="50000">
              <a:schemeClr val="accent5">
                <a:hueOff val="17409866"/>
                <a:satOff val="7692"/>
                <a:lumOff val="-8432"/>
                <a:alphaOff val="0"/>
                <a:satMod val="110000"/>
                <a:lumMod val="100000"/>
                <a:shade val="100000"/>
              </a:schemeClr>
            </a:gs>
            <a:gs pos="100000">
              <a:schemeClr val="accent5">
                <a:hueOff val="17409866"/>
                <a:satOff val="7692"/>
                <a:lumOff val="-8432"/>
                <a:alphaOff val="0"/>
                <a:lumMod val="99000"/>
                <a:satMod val="120000"/>
                <a:shade val="78000"/>
              </a:schemeClr>
            </a:gs>
          </a:gsLst>
          <a:lin ang="5400000" scaled="0"/>
        </a:gradFill>
        <a:ln w="6350" cap="flat" cmpd="sng" algn="ctr">
          <a:solidFill>
            <a:schemeClr val="accent5">
              <a:hueOff val="17409866"/>
              <a:satOff val="7692"/>
              <a:lumOff val="-843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DB1E95-941E-0D41-A7B9-5226689125FF}">
      <dsp:nvSpPr>
        <dsp:cNvPr id="0" name=""/>
        <dsp:cNvSpPr/>
      </dsp:nvSpPr>
      <dsp:spPr>
        <a:xfrm>
          <a:off x="0" y="3117133"/>
          <a:ext cx="4896943" cy="51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kern="1200" dirty="0"/>
            <a:t>PROJE PLANI </a:t>
          </a:r>
          <a:endParaRPr lang="en-US" sz="2400" kern="1200" dirty="0"/>
        </a:p>
      </dsp:txBody>
      <dsp:txXfrm>
        <a:off x="0" y="3117133"/>
        <a:ext cx="4896943" cy="5194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ED3BF-B9F7-4B35-91F9-09F090B7A9BB}">
      <dsp:nvSpPr>
        <dsp:cNvPr id="0" name=""/>
        <dsp:cNvSpPr/>
      </dsp:nvSpPr>
      <dsp:spPr>
        <a:xfrm>
          <a:off x="0" y="2229592"/>
          <a:ext cx="10167937" cy="1462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just" defTabSz="1022350">
            <a:lnSpc>
              <a:spcPct val="90000"/>
            </a:lnSpc>
            <a:spcBef>
              <a:spcPct val="0"/>
            </a:spcBef>
            <a:spcAft>
              <a:spcPct val="35000"/>
            </a:spcAft>
            <a:buNone/>
          </a:pPr>
          <a:r>
            <a:rPr lang="tr-TR" sz="2300" kern="1200" dirty="0"/>
            <a:t>Üretimin devamlılığını ve müşteri memnuniyetinin yüksek olması adına tedarikçilere ve atölyeye doğru zamanda ve doğru adette sipariş vermek, bunu sağlarken stok seviyesini mümkün olan en iyi seviyede tutmaktır. </a:t>
          </a:r>
          <a:endParaRPr lang="en-US" sz="2300" kern="1200" dirty="0"/>
        </a:p>
      </dsp:txBody>
      <dsp:txXfrm>
        <a:off x="0" y="2229592"/>
        <a:ext cx="10167937" cy="1462853"/>
      </dsp:txXfrm>
    </dsp:sp>
    <dsp:sp modelId="{153DCD4B-2672-48FF-85FD-1904EA3EB288}">
      <dsp:nvSpPr>
        <dsp:cNvPr id="0" name=""/>
        <dsp:cNvSpPr/>
      </dsp:nvSpPr>
      <dsp:spPr>
        <a:xfrm rot="10800000">
          <a:off x="0" y="1665"/>
          <a:ext cx="10167937" cy="224986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tr-TR" sz="2300" kern="1200" dirty="0"/>
            <a:t>Süreç Amacı</a:t>
          </a:r>
          <a:endParaRPr lang="en-US" sz="2300" kern="1200" dirty="0"/>
        </a:p>
      </dsp:txBody>
      <dsp:txXfrm rot="10800000">
        <a:off x="0" y="1665"/>
        <a:ext cx="10167937" cy="1461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E2FED-88E5-4749-A477-1723C8A8C1F3}">
      <dsp:nvSpPr>
        <dsp:cNvPr id="0" name=""/>
        <dsp:cNvSpPr/>
      </dsp:nvSpPr>
      <dsp:spPr>
        <a:xfrm>
          <a:off x="2167364"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388824" y="945200"/>
        <a:ext cx="24922" cy="4984"/>
      </dsp:txXfrm>
    </dsp:sp>
    <dsp:sp modelId="{B4EB064B-048C-4695-9D61-93D43F66B543}">
      <dsp:nvSpPr>
        <dsp:cNvPr id="0" name=""/>
        <dsp:cNvSpPr/>
      </dsp:nvSpPr>
      <dsp:spPr>
        <a:xfrm>
          <a:off x="2023"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MRP çalıştırılır ve kontrolü sağlanır.</a:t>
          </a:r>
          <a:endParaRPr lang="en-US" sz="1700" kern="1200" dirty="0"/>
        </a:p>
      </dsp:txBody>
      <dsp:txXfrm>
        <a:off x="2023" y="297550"/>
        <a:ext cx="2167140" cy="1300284"/>
      </dsp:txXfrm>
    </dsp:sp>
    <dsp:sp modelId="{B3AC7DE7-1949-43B2-91D9-24CB8B76C200}">
      <dsp:nvSpPr>
        <dsp:cNvPr id="0" name=""/>
        <dsp:cNvSpPr/>
      </dsp:nvSpPr>
      <dsp:spPr>
        <a:xfrm>
          <a:off x="4832947"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4407" y="945200"/>
        <a:ext cx="24922" cy="4984"/>
      </dsp:txXfrm>
    </dsp:sp>
    <dsp:sp modelId="{B0AB67CE-6359-4318-A695-1125465A0915}">
      <dsp:nvSpPr>
        <dsp:cNvPr id="0" name=""/>
        <dsp:cNvSpPr/>
      </dsp:nvSpPr>
      <dsp:spPr>
        <a:xfrm>
          <a:off x="2667606"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Siparişlerin tedarikçilere yayınlanması gerçekleştirilir. </a:t>
          </a:r>
          <a:endParaRPr lang="en-US" sz="1700" kern="1200" dirty="0"/>
        </a:p>
      </dsp:txBody>
      <dsp:txXfrm>
        <a:off x="2667606" y="297550"/>
        <a:ext cx="2167140" cy="1300284"/>
      </dsp:txXfrm>
    </dsp:sp>
    <dsp:sp modelId="{81B35473-A2E1-496D-B99D-E4C1860820E6}">
      <dsp:nvSpPr>
        <dsp:cNvPr id="0" name=""/>
        <dsp:cNvSpPr/>
      </dsp:nvSpPr>
      <dsp:spPr>
        <a:xfrm>
          <a:off x="7498530"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19990" y="945200"/>
        <a:ext cx="24922" cy="4984"/>
      </dsp:txXfrm>
    </dsp:sp>
    <dsp:sp modelId="{B4AAF45A-FB51-4CF4-8B85-A9E15952206C}">
      <dsp:nvSpPr>
        <dsp:cNvPr id="0" name=""/>
        <dsp:cNvSpPr/>
      </dsp:nvSpPr>
      <dsp:spPr>
        <a:xfrm>
          <a:off x="5333189"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Atölye’de üretilen parçalar için iş emirleri açılır.</a:t>
          </a:r>
          <a:endParaRPr lang="en-US" sz="1700" kern="1200" dirty="0"/>
        </a:p>
      </dsp:txBody>
      <dsp:txXfrm>
        <a:off x="5333189" y="297550"/>
        <a:ext cx="2167140" cy="1300284"/>
      </dsp:txXfrm>
    </dsp:sp>
    <dsp:sp modelId="{CD0AF473-0865-4592-AA63-70A2A5A8C5A7}">
      <dsp:nvSpPr>
        <dsp:cNvPr id="0" name=""/>
        <dsp:cNvSpPr/>
      </dsp:nvSpPr>
      <dsp:spPr>
        <a:xfrm>
          <a:off x="1085593" y="1596034"/>
          <a:ext cx="7996749" cy="467842"/>
        </a:xfrm>
        <a:custGeom>
          <a:avLst/>
          <a:gdLst/>
          <a:ahLst/>
          <a:cxnLst/>
          <a:rect l="0" t="0" r="0" b="0"/>
          <a:pathLst>
            <a:path>
              <a:moveTo>
                <a:pt x="7996749" y="0"/>
              </a:moveTo>
              <a:lnTo>
                <a:pt x="7996749" y="251021"/>
              </a:lnTo>
              <a:lnTo>
                <a:pt x="0" y="251021"/>
              </a:lnTo>
              <a:lnTo>
                <a:pt x="0" y="4678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883661" y="1827463"/>
        <a:ext cx="400613" cy="4984"/>
      </dsp:txXfrm>
    </dsp:sp>
    <dsp:sp modelId="{DF8DD55E-08F7-4503-8ECA-090E9CC7CD1B}">
      <dsp:nvSpPr>
        <dsp:cNvPr id="0" name=""/>
        <dsp:cNvSpPr/>
      </dsp:nvSpPr>
      <dsp:spPr>
        <a:xfrm>
          <a:off x="7998772"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Kritik parça raporu çalıştırılır ve gerekli acil sipariş aksiyonları alınır.</a:t>
          </a:r>
          <a:endParaRPr lang="en-US" sz="1700" kern="1200" dirty="0"/>
        </a:p>
      </dsp:txBody>
      <dsp:txXfrm>
        <a:off x="7998772" y="297550"/>
        <a:ext cx="2167140" cy="1300284"/>
      </dsp:txXfrm>
    </dsp:sp>
    <dsp:sp modelId="{03223B44-0DBB-49E0-BECE-707359E425C3}">
      <dsp:nvSpPr>
        <dsp:cNvPr id="0" name=""/>
        <dsp:cNvSpPr/>
      </dsp:nvSpPr>
      <dsp:spPr>
        <a:xfrm>
          <a:off x="2167364"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388824" y="2743927"/>
        <a:ext cx="24922" cy="4984"/>
      </dsp:txXfrm>
    </dsp:sp>
    <dsp:sp modelId="{5EC26E0F-23DF-454C-8B06-62295311D803}">
      <dsp:nvSpPr>
        <dsp:cNvPr id="0" name=""/>
        <dsp:cNvSpPr/>
      </dsp:nvSpPr>
      <dsp:spPr>
        <a:xfrm>
          <a:off x="2023"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Kritik parçalar için gerekli ise sayım ve BOM kontrolü aksiyonları alınır.</a:t>
          </a:r>
          <a:endParaRPr lang="en-US" sz="1700" kern="1200" dirty="0"/>
        </a:p>
      </dsp:txBody>
      <dsp:txXfrm>
        <a:off x="2023" y="2096277"/>
        <a:ext cx="2167140" cy="1300284"/>
      </dsp:txXfrm>
    </dsp:sp>
    <dsp:sp modelId="{984BB92D-7AA9-4434-8282-57A23175BE19}">
      <dsp:nvSpPr>
        <dsp:cNvPr id="0" name=""/>
        <dsp:cNvSpPr/>
      </dsp:nvSpPr>
      <dsp:spPr>
        <a:xfrm>
          <a:off x="4832947"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4407" y="2743927"/>
        <a:ext cx="24922" cy="4984"/>
      </dsp:txXfrm>
    </dsp:sp>
    <dsp:sp modelId="{A5BBABD0-FC55-4D5D-92CB-BF9FA6B54E28}">
      <dsp:nvSpPr>
        <dsp:cNvPr id="0" name=""/>
        <dsp:cNvSpPr/>
      </dsp:nvSpPr>
      <dsp:spPr>
        <a:xfrm>
          <a:off x="2667606"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Yedek Parça siparişlerinin analizi yapılır ve sisteme alınır.</a:t>
          </a:r>
          <a:endParaRPr lang="en-US" sz="1700" kern="1200" dirty="0"/>
        </a:p>
      </dsp:txBody>
      <dsp:txXfrm>
        <a:off x="2667606" y="2096277"/>
        <a:ext cx="2167140" cy="1300284"/>
      </dsp:txXfrm>
    </dsp:sp>
    <dsp:sp modelId="{7CCFC696-F813-4678-99C2-3DC5988ED020}">
      <dsp:nvSpPr>
        <dsp:cNvPr id="0" name=""/>
        <dsp:cNvSpPr/>
      </dsp:nvSpPr>
      <dsp:spPr>
        <a:xfrm>
          <a:off x="7498530"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19990" y="2743927"/>
        <a:ext cx="24922" cy="4984"/>
      </dsp:txXfrm>
    </dsp:sp>
    <dsp:sp modelId="{DBFB5A82-6E0C-4B2C-BCBC-F0B30C96454D}">
      <dsp:nvSpPr>
        <dsp:cNvPr id="0" name=""/>
        <dsp:cNvSpPr/>
      </dsp:nvSpPr>
      <dsp:spPr>
        <a:xfrm>
          <a:off x="5333189"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Yılsonu sayım planı gerçekleştirilir.</a:t>
          </a:r>
          <a:endParaRPr lang="en-US" sz="1700" kern="1200" dirty="0"/>
        </a:p>
      </dsp:txBody>
      <dsp:txXfrm>
        <a:off x="5333189" y="2096277"/>
        <a:ext cx="2167140" cy="1300284"/>
      </dsp:txXfrm>
    </dsp:sp>
    <dsp:sp modelId="{6D577701-0BA3-4D04-9D8A-F336F085A9DC}">
      <dsp:nvSpPr>
        <dsp:cNvPr id="0" name=""/>
        <dsp:cNvSpPr/>
      </dsp:nvSpPr>
      <dsp:spPr>
        <a:xfrm>
          <a:off x="7998772"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ECO ile değişecek parçaların siparişleri düzenlenir.</a:t>
          </a:r>
          <a:endParaRPr lang="en-US" sz="1700" kern="1200" dirty="0"/>
        </a:p>
      </dsp:txBody>
      <dsp:txXfrm>
        <a:off x="7998772" y="2096277"/>
        <a:ext cx="2167140" cy="1300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4286F-F2A0-45BD-878F-7521CCF1EB79}">
      <dsp:nvSpPr>
        <dsp:cNvPr id="0" name=""/>
        <dsp:cNvSpPr/>
      </dsp:nvSpPr>
      <dsp:spPr>
        <a:xfrm rot="5400000">
          <a:off x="4905958" y="-2078350"/>
          <a:ext cx="586747" cy="489348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Tedarikçi performansı için zamanında teslim, doğru teslim ve maliyet gibi kriterler tanımlanır.</a:t>
          </a:r>
        </a:p>
      </dsp:txBody>
      <dsp:txXfrm rot="-5400000">
        <a:off x="2752588" y="103663"/>
        <a:ext cx="4864846" cy="529461"/>
      </dsp:txXfrm>
    </dsp:sp>
    <dsp:sp modelId="{25761987-3189-4683-BE0B-9ECDCEC7A995}">
      <dsp:nvSpPr>
        <dsp:cNvPr id="0" name=""/>
        <dsp:cNvSpPr/>
      </dsp:nvSpPr>
      <dsp:spPr>
        <a:xfrm>
          <a:off x="0" y="0"/>
          <a:ext cx="2752587" cy="733434"/>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tr-TR" sz="2000" kern="1200" dirty="0"/>
            <a:t>Kriterlerin Belirlenmesi</a:t>
          </a:r>
        </a:p>
      </dsp:txBody>
      <dsp:txXfrm>
        <a:off x="35803" y="35803"/>
        <a:ext cx="2680981" cy="661828"/>
      </dsp:txXfrm>
    </dsp:sp>
    <dsp:sp modelId="{7E3B978D-1D65-46DA-BC09-C69116B0F38B}">
      <dsp:nvSpPr>
        <dsp:cNvPr id="0" name=""/>
        <dsp:cNvSpPr/>
      </dsp:nvSpPr>
      <dsp:spPr>
        <a:xfrm rot="5400000">
          <a:off x="4905958" y="-1308244"/>
          <a:ext cx="586747" cy="489348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Performans kriterleri normalleştirilir.</a:t>
          </a:r>
        </a:p>
      </dsp:txBody>
      <dsp:txXfrm rot="-5400000">
        <a:off x="2752588" y="873769"/>
        <a:ext cx="4864846" cy="529461"/>
      </dsp:txXfrm>
    </dsp:sp>
    <dsp:sp modelId="{FCFBF0F2-9674-4870-AA84-832BF2E72B4D}">
      <dsp:nvSpPr>
        <dsp:cNvPr id="0" name=""/>
        <dsp:cNvSpPr/>
      </dsp:nvSpPr>
      <dsp:spPr>
        <a:xfrm>
          <a:off x="0" y="766216"/>
          <a:ext cx="2752587" cy="733434"/>
        </a:xfrm>
        <a:prstGeom prst="roundRect">
          <a:avLst/>
        </a:prstGeom>
        <a:solidFill>
          <a:schemeClr val="accent1">
            <a:shade val="80000"/>
            <a:hueOff val="-157901"/>
            <a:satOff val="-3071"/>
            <a:lumOff val="8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tr-TR" sz="2000" kern="1200" dirty="0"/>
            <a:t>Verilerin Normalizasyonu: </a:t>
          </a:r>
        </a:p>
      </dsp:txBody>
      <dsp:txXfrm>
        <a:off x="35803" y="802019"/>
        <a:ext cx="2680981" cy="661828"/>
      </dsp:txXfrm>
    </dsp:sp>
    <dsp:sp modelId="{885E88AF-FA62-48F8-9FC7-EEBA1168270D}">
      <dsp:nvSpPr>
        <dsp:cNvPr id="0" name=""/>
        <dsp:cNvSpPr/>
      </dsp:nvSpPr>
      <dsp:spPr>
        <a:xfrm rot="5400000">
          <a:off x="4905958" y="-538138"/>
          <a:ext cx="586747" cy="489348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Kriterlerin önem derecesine göre ağırlıklar atanır.</a:t>
          </a:r>
        </a:p>
      </dsp:txBody>
      <dsp:txXfrm rot="-5400000">
        <a:off x="2752588" y="1643875"/>
        <a:ext cx="4864846" cy="529461"/>
      </dsp:txXfrm>
    </dsp:sp>
    <dsp:sp modelId="{124D8271-F58E-4C4D-8236-79CD96E61224}">
      <dsp:nvSpPr>
        <dsp:cNvPr id="0" name=""/>
        <dsp:cNvSpPr/>
      </dsp:nvSpPr>
      <dsp:spPr>
        <a:xfrm>
          <a:off x="0" y="1541889"/>
          <a:ext cx="2752587" cy="733434"/>
        </a:xfrm>
        <a:prstGeom prst="roundRect">
          <a:avLst/>
        </a:prstGeom>
        <a:solidFill>
          <a:schemeClr val="accent1">
            <a:shade val="80000"/>
            <a:hueOff val="-315802"/>
            <a:satOff val="-6141"/>
            <a:lumOff val="171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tr-TR" sz="2000" kern="1200" dirty="0"/>
            <a:t>Ağırlıkların Belirlenmesi</a:t>
          </a:r>
        </a:p>
      </dsp:txBody>
      <dsp:txXfrm>
        <a:off x="35803" y="1577692"/>
        <a:ext cx="2680981" cy="661828"/>
      </dsp:txXfrm>
    </dsp:sp>
    <dsp:sp modelId="{BBAFE5B6-5FEF-4D0B-ACE3-AD56553AB0AF}">
      <dsp:nvSpPr>
        <dsp:cNvPr id="0" name=""/>
        <dsp:cNvSpPr/>
      </dsp:nvSpPr>
      <dsp:spPr>
        <a:xfrm rot="5400000">
          <a:off x="4905958" y="231967"/>
          <a:ext cx="586747" cy="489348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Normalize edilmiş değerler ve ağırlıklar kullanılarak alternatiflerin skorları hesaplanır.</a:t>
          </a:r>
        </a:p>
      </dsp:txBody>
      <dsp:txXfrm rot="-5400000">
        <a:off x="2752588" y="2413981"/>
        <a:ext cx="4864846" cy="529461"/>
      </dsp:txXfrm>
    </dsp:sp>
    <dsp:sp modelId="{01A232D4-6202-4877-B7D7-F2AFF0305D8B}">
      <dsp:nvSpPr>
        <dsp:cNvPr id="0" name=""/>
        <dsp:cNvSpPr/>
      </dsp:nvSpPr>
      <dsp:spPr>
        <a:xfrm>
          <a:off x="0" y="2311995"/>
          <a:ext cx="2752587" cy="733434"/>
        </a:xfrm>
        <a:prstGeom prst="roundRect">
          <a:avLst/>
        </a:prstGeom>
        <a:solidFill>
          <a:schemeClr val="accent1">
            <a:shade val="80000"/>
            <a:hueOff val="-473702"/>
            <a:satOff val="-9212"/>
            <a:lumOff val="25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tr-TR" sz="2000" kern="1200"/>
            <a:t>MOORA Hesaplama: </a:t>
          </a:r>
        </a:p>
      </dsp:txBody>
      <dsp:txXfrm>
        <a:off x="35803" y="2347798"/>
        <a:ext cx="2680981" cy="661828"/>
      </dsp:txXfrm>
    </dsp:sp>
    <dsp:sp modelId="{5E0E048A-7AC5-4FE8-BF28-629590761C81}">
      <dsp:nvSpPr>
        <dsp:cNvPr id="0" name=""/>
        <dsp:cNvSpPr/>
      </dsp:nvSpPr>
      <dsp:spPr>
        <a:xfrm rot="5400000">
          <a:off x="4905958" y="1002073"/>
          <a:ext cx="586747" cy="489348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En yüksek skora sahip alternatif tedarikçi olarak belirlenir.</a:t>
          </a:r>
        </a:p>
      </dsp:txBody>
      <dsp:txXfrm rot="-5400000">
        <a:off x="2752588" y="3184087"/>
        <a:ext cx="4864846" cy="529461"/>
      </dsp:txXfrm>
    </dsp:sp>
    <dsp:sp modelId="{14379CC9-E841-4EE8-83F0-A8E84A6A51CD}">
      <dsp:nvSpPr>
        <dsp:cNvPr id="0" name=""/>
        <dsp:cNvSpPr/>
      </dsp:nvSpPr>
      <dsp:spPr>
        <a:xfrm>
          <a:off x="0" y="3082101"/>
          <a:ext cx="2752587" cy="733434"/>
        </a:xfrm>
        <a:prstGeom prst="roundRect">
          <a:avLst/>
        </a:prstGeom>
        <a:solidFill>
          <a:schemeClr val="accent1">
            <a:shade val="80000"/>
            <a:hueOff val="-631603"/>
            <a:satOff val="-12282"/>
            <a:lumOff val="343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tr-TR" sz="2000" kern="1200" dirty="0"/>
            <a:t>Sonuçların Analizi</a:t>
          </a:r>
        </a:p>
      </dsp:txBody>
      <dsp:txXfrm>
        <a:off x="35803" y="3117904"/>
        <a:ext cx="2680981" cy="661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568E-A607-4ED2-A6F4-2A6D5BCEAB59}">
      <dsp:nvSpPr>
        <dsp:cNvPr id="0" name=""/>
        <dsp:cNvSpPr/>
      </dsp:nvSpPr>
      <dsp:spPr>
        <a:xfrm>
          <a:off x="10841" y="0"/>
          <a:ext cx="2244231" cy="24046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Veri Toplama: Sistem, sipariş miktarı, tedarikçi kısıtları ve stok durumu gibi verileri toplar.</a:t>
          </a:r>
          <a:endParaRPr lang="en-US" sz="1600" kern="1200" dirty="0"/>
        </a:p>
      </dsp:txBody>
      <dsp:txXfrm>
        <a:off x="76572" y="65731"/>
        <a:ext cx="2112769" cy="2273220"/>
      </dsp:txXfrm>
    </dsp:sp>
    <dsp:sp modelId="{1541797D-68BA-4AE4-8241-598FD057F25E}">
      <dsp:nvSpPr>
        <dsp:cNvPr id="0" name=""/>
        <dsp:cNvSpPr/>
      </dsp:nvSpPr>
      <dsp:spPr>
        <a:xfrm>
          <a:off x="2479496" y="924056"/>
          <a:ext cx="475777" cy="5565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479496" y="1035370"/>
        <a:ext cx="333044" cy="333941"/>
      </dsp:txXfrm>
    </dsp:sp>
    <dsp:sp modelId="{19EEB1C9-4573-40B6-87A8-F453B318D8E4}">
      <dsp:nvSpPr>
        <dsp:cNvPr id="0" name=""/>
        <dsp:cNvSpPr/>
      </dsp:nvSpPr>
      <dsp:spPr>
        <a:xfrm>
          <a:off x="3152766" y="0"/>
          <a:ext cx="2244231" cy="24046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Kural Uygulama: Önceden tanımlanmış kurallara göre veriler analiz edilir. Eğer stok &lt; kritik seviye ise uyarı oluştur. Eğer tedarikçi kapasitesi &lt; talep miktarı ise alternatif tedarikçiyi öner.</a:t>
          </a:r>
          <a:endParaRPr lang="en-US" sz="1600" kern="1200" dirty="0"/>
        </a:p>
      </dsp:txBody>
      <dsp:txXfrm>
        <a:off x="3218497" y="65731"/>
        <a:ext cx="2112769" cy="2273220"/>
      </dsp:txXfrm>
    </dsp:sp>
    <dsp:sp modelId="{1C34A06C-BDC8-40BD-84C7-E017D2018AF2}">
      <dsp:nvSpPr>
        <dsp:cNvPr id="0" name=""/>
        <dsp:cNvSpPr/>
      </dsp:nvSpPr>
      <dsp:spPr>
        <a:xfrm>
          <a:off x="5621421" y="924056"/>
          <a:ext cx="475777" cy="5565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21421" y="1035370"/>
        <a:ext cx="333044" cy="333941"/>
      </dsp:txXfrm>
    </dsp:sp>
    <dsp:sp modelId="{404C69B2-65A5-45A2-950F-7042FBF2692E}">
      <dsp:nvSpPr>
        <dsp:cNvPr id="0" name=""/>
        <dsp:cNvSpPr/>
      </dsp:nvSpPr>
      <dsp:spPr>
        <a:xfrm>
          <a:off x="6294690" y="0"/>
          <a:ext cx="2244231" cy="24046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Erken Uyarı Gönderimi: Kritik durumlar için ilgili taraflara uyarılar gönderilir.</a:t>
          </a:r>
          <a:endParaRPr lang="en-US" sz="1600" kern="1200" dirty="0"/>
        </a:p>
      </dsp:txBody>
      <dsp:txXfrm>
        <a:off x="6360421" y="65731"/>
        <a:ext cx="2112769" cy="2273220"/>
      </dsp:txXfrm>
    </dsp:sp>
    <dsp:sp modelId="{D8F2DC7B-BAAB-4ECB-B013-4670FF88ED93}">
      <dsp:nvSpPr>
        <dsp:cNvPr id="0" name=""/>
        <dsp:cNvSpPr/>
      </dsp:nvSpPr>
      <dsp:spPr>
        <a:xfrm>
          <a:off x="8766056" y="924056"/>
          <a:ext cx="481523" cy="556569"/>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766056" y="1035370"/>
        <a:ext cx="337066" cy="333941"/>
      </dsp:txXfrm>
    </dsp:sp>
    <dsp:sp modelId="{EC415164-48EA-4868-A3E7-7208C84F2698}">
      <dsp:nvSpPr>
        <dsp:cNvPr id="0" name=""/>
        <dsp:cNvSpPr/>
      </dsp:nvSpPr>
      <dsp:spPr>
        <a:xfrm>
          <a:off x="9447457" y="0"/>
          <a:ext cx="2244231" cy="240468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Çözüm Önerileri: Fazla mesai planlaması, alternatif tedarikçi önerisi gibi çözümler sunulur</a:t>
          </a:r>
          <a:r>
            <a:rPr lang="tr-TR" sz="2000" kern="1200" dirty="0"/>
            <a:t>.</a:t>
          </a:r>
          <a:endParaRPr lang="en-US" sz="2000" kern="1200" dirty="0"/>
        </a:p>
      </dsp:txBody>
      <dsp:txXfrm>
        <a:off x="9513188" y="65731"/>
        <a:ext cx="2112769" cy="22732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9D198-2ED3-48C3-8F3B-96CD8D5F6E13}">
      <dsp:nvSpPr>
        <dsp:cNvPr id="0" name=""/>
        <dsp:cNvSpPr/>
      </dsp:nvSpPr>
      <dsp:spPr>
        <a:xfrm>
          <a:off x="820269" y="872756"/>
          <a:ext cx="1071787" cy="1071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97303-0198-446D-AC49-60B1DAF49354}">
      <dsp:nvSpPr>
        <dsp:cNvPr id="0" name=""/>
        <dsp:cNvSpPr/>
      </dsp:nvSpPr>
      <dsp:spPr>
        <a:xfrm>
          <a:off x="165288"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Sisteme, </a:t>
          </a:r>
          <a:r>
            <a:rPr lang="tr-TR" sz="1600" kern="1200" dirty="0" err="1"/>
            <a:t>MOORA’nın</a:t>
          </a:r>
          <a:r>
            <a:rPr lang="tr-TR" sz="1600" kern="1200" dirty="0"/>
            <a:t> yanı sıra farklı çok kriterli karar verme yöntemleri entegre edilerek karar sürecinin esnekliği ve doğruluğunun artırılması.</a:t>
          </a:r>
          <a:endParaRPr lang="en-US" sz="1400" kern="1200" dirty="0"/>
        </a:p>
      </dsp:txBody>
      <dsp:txXfrm>
        <a:off x="165288" y="2372079"/>
        <a:ext cx="2381749" cy="1350000"/>
      </dsp:txXfrm>
    </dsp:sp>
    <dsp:sp modelId="{DE77FB2A-2335-4C2C-81D9-4700A605E9B5}">
      <dsp:nvSpPr>
        <dsp:cNvPr id="0" name=""/>
        <dsp:cNvSpPr/>
      </dsp:nvSpPr>
      <dsp:spPr>
        <a:xfrm>
          <a:off x="3618825" y="872756"/>
          <a:ext cx="1071787" cy="1071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BFC10-753B-46F9-8CD6-E512903C78EE}">
      <dsp:nvSpPr>
        <dsp:cNvPr id="0" name=""/>
        <dsp:cNvSpPr/>
      </dsp:nvSpPr>
      <dsp:spPr>
        <a:xfrm>
          <a:off x="2963844"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AHP modülüne, kullanıcının kriter girişi yapabileceği dinamik bir arayüz eklenmesi.</a:t>
          </a:r>
          <a:endParaRPr lang="en-US" sz="1600" kern="1200" dirty="0"/>
        </a:p>
      </dsp:txBody>
      <dsp:txXfrm>
        <a:off x="2963844" y="2372079"/>
        <a:ext cx="2381749" cy="1350000"/>
      </dsp:txXfrm>
    </dsp:sp>
    <dsp:sp modelId="{7666F86F-90EE-48CD-B0B6-EADFACD2AAE5}">
      <dsp:nvSpPr>
        <dsp:cNvPr id="0" name=""/>
        <dsp:cNvSpPr/>
      </dsp:nvSpPr>
      <dsp:spPr>
        <a:xfrm>
          <a:off x="6417381" y="872756"/>
          <a:ext cx="1071787" cy="1071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9E897-7939-4EE2-9A3D-194D1F32573B}">
      <dsp:nvSpPr>
        <dsp:cNvPr id="0" name=""/>
        <dsp:cNvSpPr/>
      </dsp:nvSpPr>
      <dsp:spPr>
        <a:xfrm>
          <a:off x="5762400"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tr-TR" sz="1600" kern="1200" dirty="0"/>
            <a:t>Formların birbirine entegre edilmesi.</a:t>
          </a:r>
          <a:endParaRPr lang="en-US" sz="1600" kern="1200" dirty="0"/>
        </a:p>
      </dsp:txBody>
      <dsp:txXfrm>
        <a:off x="5762400" y="2372079"/>
        <a:ext cx="2381749" cy="1350000"/>
      </dsp:txXfrm>
    </dsp:sp>
    <dsp:sp modelId="{F840EED9-4A60-4600-9486-DE070EB482E6}">
      <dsp:nvSpPr>
        <dsp:cNvPr id="0" name=""/>
        <dsp:cNvSpPr/>
      </dsp:nvSpPr>
      <dsp:spPr>
        <a:xfrm>
          <a:off x="9215937" y="872756"/>
          <a:ext cx="1071787" cy="1071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25596-C33F-46A9-81BC-C5CA89B9B308}">
      <dsp:nvSpPr>
        <dsp:cNvPr id="0" name=""/>
        <dsp:cNvSpPr/>
      </dsp:nvSpPr>
      <dsp:spPr>
        <a:xfrm>
          <a:off x="8560955"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Sistemin kullanıcı deneyimini iyileştirmek ve kullanım kolaylığını artırmak amacıyla daha profesyonel ve estetik bir arayüz geliştirilmesi.</a:t>
          </a:r>
          <a:endParaRPr lang="en-US" sz="1600" kern="1200" dirty="0"/>
        </a:p>
      </dsp:txBody>
      <dsp:txXfrm>
        <a:off x="8560955" y="2372079"/>
        <a:ext cx="2381749" cy="135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6573-E5BE-A249-B59C-5AF7B9E1A03E}">
      <dsp:nvSpPr>
        <dsp:cNvPr id="0" name=""/>
        <dsp:cNvSpPr/>
      </dsp:nvSpPr>
      <dsp:spPr>
        <a:xfrm>
          <a:off x="0" y="548"/>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kern="1200" dirty="0">
              <a:solidFill>
                <a:schemeClr val="tx1"/>
              </a:solidFill>
            </a:rPr>
            <a:t>Firmanın Belirlenmesi</a:t>
          </a:r>
        </a:p>
      </dsp:txBody>
      <dsp:txXfrm>
        <a:off x="30187" y="30735"/>
        <a:ext cx="5485583" cy="558003"/>
      </dsp:txXfrm>
    </dsp:sp>
    <dsp:sp modelId="{26FDD699-105E-9245-BC5F-6F02731AAD19}">
      <dsp:nvSpPr>
        <dsp:cNvPr id="0" name=""/>
        <dsp:cNvSpPr/>
      </dsp:nvSpPr>
      <dsp:spPr>
        <a:xfrm>
          <a:off x="0" y="630134"/>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Mevcut Durum Analizi</a:t>
          </a:r>
        </a:p>
      </dsp:txBody>
      <dsp:txXfrm>
        <a:off x="30187" y="660321"/>
        <a:ext cx="5485583" cy="558003"/>
      </dsp:txXfrm>
    </dsp:sp>
    <dsp:sp modelId="{8B82724B-447A-344D-8986-0ADC652BAE3B}">
      <dsp:nvSpPr>
        <dsp:cNvPr id="0" name=""/>
        <dsp:cNvSpPr/>
      </dsp:nvSpPr>
      <dsp:spPr>
        <a:xfrm>
          <a:off x="0" y="1259720"/>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Proje Konusunun Belirlenmesi</a:t>
          </a:r>
        </a:p>
      </dsp:txBody>
      <dsp:txXfrm>
        <a:off x="30187" y="1289907"/>
        <a:ext cx="5485583" cy="558003"/>
      </dsp:txXfrm>
    </dsp:sp>
    <dsp:sp modelId="{7EE2C5F0-C532-EA42-A2CE-368295234735}">
      <dsp:nvSpPr>
        <dsp:cNvPr id="0" name=""/>
        <dsp:cNvSpPr/>
      </dsp:nvSpPr>
      <dsp:spPr>
        <a:xfrm>
          <a:off x="0" y="1889305"/>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endParaRPr lang="tr-TR" sz="800" kern="1200" dirty="0"/>
        </a:p>
        <a:p>
          <a:pPr marL="0" lvl="0" indent="0" algn="l" defTabSz="355600">
            <a:lnSpc>
              <a:spcPct val="90000"/>
            </a:lnSpc>
            <a:spcBef>
              <a:spcPct val="0"/>
            </a:spcBef>
            <a:spcAft>
              <a:spcPct val="35000"/>
            </a:spcAft>
            <a:buNone/>
          </a:pPr>
          <a:r>
            <a:rPr lang="tr-TR" sz="2000" kern="1200" dirty="0">
              <a:solidFill>
                <a:schemeClr val="tx1"/>
              </a:solidFill>
            </a:rPr>
            <a:t>Problem Tanımının Yapılması</a:t>
          </a:r>
        </a:p>
        <a:p>
          <a:pPr marL="0" lvl="0" indent="0" algn="l" defTabSz="355600">
            <a:lnSpc>
              <a:spcPct val="90000"/>
            </a:lnSpc>
            <a:spcBef>
              <a:spcPct val="0"/>
            </a:spcBef>
            <a:spcAft>
              <a:spcPct val="35000"/>
            </a:spcAft>
            <a:buNone/>
          </a:pPr>
          <a:endParaRPr lang="tr-TR" sz="800" kern="1200" dirty="0"/>
        </a:p>
      </dsp:txBody>
      <dsp:txXfrm>
        <a:off x="30187" y="1919492"/>
        <a:ext cx="5485583" cy="558003"/>
      </dsp:txXfrm>
    </dsp:sp>
    <dsp:sp modelId="{571DBF5C-54C6-DF41-BBC8-FBCC58A551AE}">
      <dsp:nvSpPr>
        <dsp:cNvPr id="0" name=""/>
        <dsp:cNvSpPr/>
      </dsp:nvSpPr>
      <dsp:spPr>
        <a:xfrm>
          <a:off x="0" y="2518891"/>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Problemin Sebeplerinin Araştırılması</a:t>
          </a:r>
        </a:p>
      </dsp:txBody>
      <dsp:txXfrm>
        <a:off x="30187" y="2549078"/>
        <a:ext cx="5485583" cy="558003"/>
      </dsp:txXfrm>
    </dsp:sp>
    <dsp:sp modelId="{79054AA3-8245-B442-8699-AE5221709174}">
      <dsp:nvSpPr>
        <dsp:cNvPr id="0" name=""/>
        <dsp:cNvSpPr/>
      </dsp:nvSpPr>
      <dsp:spPr>
        <a:xfrm>
          <a:off x="0" y="3148477"/>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Problemin Firmaya Etkilerinin Araştırılması</a:t>
          </a:r>
        </a:p>
      </dsp:txBody>
      <dsp:txXfrm>
        <a:off x="30187" y="3178664"/>
        <a:ext cx="5485583" cy="558003"/>
      </dsp:txXfrm>
    </dsp:sp>
    <dsp:sp modelId="{08495E86-1539-0848-96C5-D9E3E7C10596}">
      <dsp:nvSpPr>
        <dsp:cNvPr id="0" name=""/>
        <dsp:cNvSpPr/>
      </dsp:nvSpPr>
      <dsp:spPr>
        <a:xfrm>
          <a:off x="0" y="3778063"/>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Literatür Taramasının Gerçekleştirilmesi</a:t>
          </a:r>
        </a:p>
      </dsp:txBody>
      <dsp:txXfrm>
        <a:off x="30187" y="3808250"/>
        <a:ext cx="5485583" cy="558003"/>
      </dsp:txXfrm>
    </dsp:sp>
    <dsp:sp modelId="{5BF0AC70-8DDA-754B-AA74-3C449CB29DD6}">
      <dsp:nvSpPr>
        <dsp:cNvPr id="0" name=""/>
        <dsp:cNvSpPr/>
      </dsp:nvSpPr>
      <dsp:spPr>
        <a:xfrm>
          <a:off x="0" y="4407648"/>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solidFill>
                <a:schemeClr val="tx1"/>
              </a:solidFill>
            </a:rPr>
            <a:t>Problemin Uygun Çözüm Yöntemine Karar Verilmesi ve Probleme Uygulanması</a:t>
          </a:r>
        </a:p>
      </dsp:txBody>
      <dsp:txXfrm>
        <a:off x="30187" y="4437835"/>
        <a:ext cx="5485583" cy="558003"/>
      </dsp:txXfrm>
    </dsp:sp>
    <dsp:sp modelId="{D7EBE304-A7BF-944D-A7EA-7B1CFA4FCF26}">
      <dsp:nvSpPr>
        <dsp:cNvPr id="0" name=""/>
        <dsp:cNvSpPr/>
      </dsp:nvSpPr>
      <dsp:spPr>
        <a:xfrm>
          <a:off x="0" y="5037234"/>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a:t>
          </a:r>
          <a:r>
            <a:rPr lang="tr-TR" sz="2000" kern="1200" dirty="0">
              <a:solidFill>
                <a:schemeClr val="tx1"/>
              </a:solidFill>
            </a:rPr>
            <a:t>Çözüm Yönteminin Geliştirilmesi</a:t>
          </a:r>
          <a:endParaRPr lang="tr-TR" sz="2000" kern="1200" dirty="0"/>
        </a:p>
      </dsp:txBody>
      <dsp:txXfrm>
        <a:off x="30187" y="5067421"/>
        <a:ext cx="5485583" cy="558003"/>
      </dsp:txXfrm>
    </dsp:sp>
    <dsp:sp modelId="{7A1A314E-A05E-E141-BA89-1A4A0921F8F1}">
      <dsp:nvSpPr>
        <dsp:cNvPr id="0" name=""/>
        <dsp:cNvSpPr/>
      </dsp:nvSpPr>
      <dsp:spPr>
        <a:xfrm>
          <a:off x="0" y="5666820"/>
          <a:ext cx="5545957" cy="618377"/>
        </a:xfrm>
        <a:prstGeom prst="roundRect">
          <a:avLst/>
        </a:prstGeom>
        <a:solidFill>
          <a:schemeClr val="tx2">
            <a:lumMod val="10000"/>
            <a:lumOff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dirty="0"/>
            <a:t>:</a:t>
          </a:r>
          <a:r>
            <a:rPr lang="tr-TR" sz="2000" kern="1200" dirty="0">
              <a:solidFill>
                <a:schemeClr val="tx1"/>
              </a:solidFill>
            </a:rPr>
            <a:t>Çözüm Yönteminin Uygulanması</a:t>
          </a:r>
        </a:p>
      </dsp:txBody>
      <dsp:txXfrm>
        <a:off x="30187" y="5697007"/>
        <a:ext cx="5485583" cy="5580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78B78-8307-4EC6-A084-06CAE85C4227}" type="datetimeFigureOut">
              <a:rPr lang="tr-TR" smtClean="0"/>
              <a:t>22.04.2025</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82CF9-069C-4701-9559-EC80CF348896}" type="slidenum">
              <a:rPr lang="tr-TR" smtClean="0"/>
              <a:t>‹#›</a:t>
            </a:fld>
            <a:endParaRPr lang="tr-TR" dirty="0"/>
          </a:p>
        </p:txBody>
      </p:sp>
    </p:spTree>
    <p:extLst>
      <p:ext uri="{BB962C8B-B14F-4D97-AF65-F5344CB8AC3E}">
        <p14:creationId xmlns:p14="http://schemas.microsoft.com/office/powerpoint/2010/main" val="3455597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4</a:t>
            </a:fld>
            <a:endParaRPr lang="tr-TR" dirty="0"/>
          </a:p>
        </p:txBody>
      </p:sp>
    </p:spTree>
    <p:extLst>
      <p:ext uri="{BB962C8B-B14F-4D97-AF65-F5344CB8AC3E}">
        <p14:creationId xmlns:p14="http://schemas.microsoft.com/office/powerpoint/2010/main" val="4572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5</a:t>
            </a:fld>
            <a:endParaRPr lang="tr-TR" dirty="0"/>
          </a:p>
        </p:txBody>
      </p:sp>
    </p:spTree>
    <p:extLst>
      <p:ext uri="{BB962C8B-B14F-4D97-AF65-F5344CB8AC3E}">
        <p14:creationId xmlns:p14="http://schemas.microsoft.com/office/powerpoint/2010/main" val="4109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82CF9-069C-4701-9559-EC80CF348896}"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tr-T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19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10</a:t>
            </a:fld>
            <a:endParaRPr lang="tr-TR" dirty="0"/>
          </a:p>
        </p:txBody>
      </p:sp>
    </p:spTree>
    <p:extLst>
      <p:ext uri="{BB962C8B-B14F-4D97-AF65-F5344CB8AC3E}">
        <p14:creationId xmlns:p14="http://schemas.microsoft.com/office/powerpoint/2010/main" val="423757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16</a:t>
            </a:fld>
            <a:endParaRPr lang="tr-TR" dirty="0"/>
          </a:p>
        </p:txBody>
      </p:sp>
    </p:spTree>
    <p:extLst>
      <p:ext uri="{BB962C8B-B14F-4D97-AF65-F5344CB8AC3E}">
        <p14:creationId xmlns:p14="http://schemas.microsoft.com/office/powerpoint/2010/main" val="226660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82CF9-069C-4701-9559-EC80CF348896}"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tr-T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165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29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67411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1904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59718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51141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4/22/25</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24974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4/22/25</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2770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4/22/25</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752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4/22/25</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1219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4/22/25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0361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4/22/25</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6121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4/22/25</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0812952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svg"/><Relationship Id="rId3" Type="http://schemas.openxmlformats.org/officeDocument/2006/relationships/diagramLayout" Target="../diagrams/layout7.xml"/><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diagramData" Target="../diagrams/data7.xm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image" Target="../media/image63.png"/><Relationship Id="rId24" Type="http://schemas.openxmlformats.org/officeDocument/2006/relationships/image" Target="../media/image76.svg"/><Relationship Id="rId5" Type="http://schemas.openxmlformats.org/officeDocument/2006/relationships/diagramColors" Target="../diagrams/colors7.xml"/><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diagramQuickStyle" Target="../diagrams/quickStyle7.xml"/><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00B23F6-4634-CAEA-8D02-3E33F5B3B30F}"/>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11" name="Metin kutusu 10">
            <a:extLst>
              <a:ext uri="{FF2B5EF4-FFF2-40B4-BE49-F238E27FC236}">
                <a16:creationId xmlns:a16="http://schemas.microsoft.com/office/drawing/2014/main" id="{6271A1AA-ADC7-CB5A-F4B1-0D675617ABF9}"/>
              </a:ext>
            </a:extLst>
          </p:cNvPr>
          <p:cNvSpPr txBox="1"/>
          <p:nvPr/>
        </p:nvSpPr>
        <p:spPr>
          <a:xfrm>
            <a:off x="2219920" y="1269891"/>
            <a:ext cx="7752159"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Neue Haas Grotesk Text Pro"/>
                <a:ea typeface="+mn-ea"/>
                <a:cs typeface="+mn-cs"/>
              </a:rPr>
              <a:t>TürkTraktör’de</a:t>
            </a:r>
            <a:r>
              <a:rPr kumimoji="0" lang="tr-TR" sz="2800" b="1" i="0" u="none" strike="noStrike" kern="1200" cap="none" spc="50" normalizeH="0" baseline="0" noProof="0" dirty="0">
                <a:ln w="0"/>
                <a:solidFill>
                  <a:srgbClr val="FFFFFF"/>
                </a:solidFill>
                <a:effectLst>
                  <a:innerShdw blurRad="63500" dist="50800" dir="13500000">
                    <a:srgbClr val="000000">
                      <a:alpha val="50000"/>
                    </a:srgbClr>
                  </a:innerShdw>
                </a:effectLst>
                <a:uLnTx/>
                <a:uFillTx/>
                <a:latin typeface="Neue Haas Grotesk Text Pro"/>
                <a:ea typeface="+mn-ea"/>
                <a:cs typeface="+mn-cs"/>
              </a:rPr>
              <a:t> Tedarik Zinciri Bölümünde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50" normalizeH="0" baseline="0" noProof="0" dirty="0">
                <a:ln w="0"/>
                <a:solidFill>
                  <a:srgbClr val="FFFFFF"/>
                </a:solidFill>
                <a:effectLst>
                  <a:innerShdw blurRad="63500" dist="50800" dir="13500000">
                    <a:srgbClr val="000000">
                      <a:alpha val="50000"/>
                    </a:srgbClr>
                  </a:innerShdw>
                </a:effectLst>
                <a:uLnTx/>
                <a:uFillTx/>
                <a:latin typeface="Neue Haas Grotesk Text Pro"/>
                <a:ea typeface="+mn-ea"/>
                <a:cs typeface="+mn-cs"/>
              </a:rPr>
              <a:t>Planlama Süreçlerinin İyileştirilmesi</a:t>
            </a:r>
          </a:p>
        </p:txBody>
      </p:sp>
      <p:pic>
        <p:nvPicPr>
          <p:cNvPr id="12" name="Resim 11" descr="yazı tipi, logo, simge, sembol, grafik içeren bir resim&#10;&#10;Açıklama otomatik olarak oluşturuldu">
            <a:extLst>
              <a:ext uri="{FF2B5EF4-FFF2-40B4-BE49-F238E27FC236}">
                <a16:creationId xmlns:a16="http://schemas.microsoft.com/office/drawing/2014/main" id="{5F05F105-4DFB-3C50-20EF-CD3A70453F73}"/>
              </a:ext>
            </a:extLst>
          </p:cNvPr>
          <p:cNvPicPr>
            <a:picLocks noChangeAspect="1"/>
          </p:cNvPicPr>
          <p:nvPr/>
        </p:nvPicPr>
        <p:blipFill>
          <a:blip r:embed="rId3">
            <a:alphaModFix amt="69000"/>
            <a:extLst>
              <a:ext uri="{28A0092B-C50C-407E-A947-70E740481C1C}">
                <a14:useLocalDpi xmlns:a14="http://schemas.microsoft.com/office/drawing/2010/main" val="0"/>
              </a:ext>
            </a:extLst>
          </a:blip>
          <a:srcRect l="8888" t="-706" r="8425" b="13890"/>
          <a:stretch/>
        </p:blipFill>
        <p:spPr>
          <a:xfrm>
            <a:off x="5709633" y="470140"/>
            <a:ext cx="772732" cy="643943"/>
          </a:xfrm>
          <a:prstGeom prst="diamond">
            <a:avLst/>
          </a:prstGeom>
        </p:spPr>
      </p:pic>
      <p:sp>
        <p:nvSpPr>
          <p:cNvPr id="14" name="Metin kutusu 13">
            <a:extLst>
              <a:ext uri="{FF2B5EF4-FFF2-40B4-BE49-F238E27FC236}">
                <a16:creationId xmlns:a16="http://schemas.microsoft.com/office/drawing/2014/main" id="{8C4EBF04-2F81-4815-FAC0-9107BEEE4180}"/>
              </a:ext>
            </a:extLst>
          </p:cNvPr>
          <p:cNvSpPr txBox="1"/>
          <p:nvPr/>
        </p:nvSpPr>
        <p:spPr>
          <a:xfrm>
            <a:off x="2992040" y="2521654"/>
            <a:ext cx="620791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Başkent Üniversitesi Mühendislik Fakültesi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Endüstri Mühendisliği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END491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Bitirme Projesi I Final Sunumu</a:t>
            </a:r>
          </a:p>
        </p:txBody>
      </p:sp>
      <p:sp>
        <p:nvSpPr>
          <p:cNvPr id="16" name="Metin kutusu 15">
            <a:extLst>
              <a:ext uri="{FF2B5EF4-FFF2-40B4-BE49-F238E27FC236}">
                <a16:creationId xmlns:a16="http://schemas.microsoft.com/office/drawing/2014/main" id="{727F1218-EA52-6E7A-4888-BD66C4C36572}"/>
              </a:ext>
            </a:extLst>
          </p:cNvPr>
          <p:cNvSpPr txBox="1"/>
          <p:nvPr/>
        </p:nvSpPr>
        <p:spPr>
          <a:xfrm>
            <a:off x="367315" y="3275337"/>
            <a:ext cx="6115050" cy="99411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Akademik Danışmanlar</a:t>
            </a:r>
          </a:p>
          <a:p>
            <a:pPr marL="285750" marR="0" lvl="0" indent="-28575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Dr. Öğr. Üyesi Pelin TOKTAŞ</a:t>
            </a:r>
          </a:p>
          <a:p>
            <a:pPr marL="285750" marR="0" lvl="0" indent="-28575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Prof. Dr. İrem Uçal SARI</a:t>
            </a: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8" name="Metin kutusu 17">
            <a:extLst>
              <a:ext uri="{FF2B5EF4-FFF2-40B4-BE49-F238E27FC236}">
                <a16:creationId xmlns:a16="http://schemas.microsoft.com/office/drawing/2014/main" id="{7DB4F1B0-C322-39DF-D457-B1218FA6C71F}"/>
              </a:ext>
            </a:extLst>
          </p:cNvPr>
          <p:cNvSpPr txBox="1"/>
          <p:nvPr/>
        </p:nvSpPr>
        <p:spPr>
          <a:xfrm>
            <a:off x="8384204" y="3349388"/>
            <a:ext cx="62079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Sanayi Danışmanı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Ürün Lideri Sercan GÜZEL</a:t>
            </a:r>
          </a:p>
        </p:txBody>
      </p:sp>
      <p:sp>
        <p:nvSpPr>
          <p:cNvPr id="20" name="Metin kutusu 19">
            <a:extLst>
              <a:ext uri="{FF2B5EF4-FFF2-40B4-BE49-F238E27FC236}">
                <a16:creationId xmlns:a16="http://schemas.microsoft.com/office/drawing/2014/main" id="{84AEF67E-2586-F282-3417-A0862A3EB870}"/>
              </a:ext>
            </a:extLst>
          </p:cNvPr>
          <p:cNvSpPr txBox="1"/>
          <p:nvPr/>
        </p:nvSpPr>
        <p:spPr>
          <a:xfrm>
            <a:off x="4859832" y="4299006"/>
            <a:ext cx="247233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Hazırlayanlar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Efe ECEVİT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Sinem ŞAHİN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Sıla YILDIRIM</a:t>
            </a:r>
            <a:endParaRPr kumimoji="0" lang="tr-TR"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5" name="Metin kutusu 4">
            <a:extLst>
              <a:ext uri="{FF2B5EF4-FFF2-40B4-BE49-F238E27FC236}">
                <a16:creationId xmlns:a16="http://schemas.microsoft.com/office/drawing/2014/main" id="{770BED61-9015-394D-807B-BB106736A362}"/>
              </a:ext>
            </a:extLst>
          </p:cNvPr>
          <p:cNvSpPr txBox="1"/>
          <p:nvPr/>
        </p:nvSpPr>
        <p:spPr>
          <a:xfrm>
            <a:off x="545910" y="4176215"/>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289261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20" descr="metin, ekran görüntüsü, yazı tipi, tasarım içeren bir resim&#10;&#10;Açıklama otomatik olarak oluşturuldu">
            <a:extLst>
              <a:ext uri="{FF2B5EF4-FFF2-40B4-BE49-F238E27FC236}">
                <a16:creationId xmlns:a16="http://schemas.microsoft.com/office/drawing/2014/main" id="{ED99B80F-E4BE-A467-2E33-9DA306EC6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584974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53A26-9A34-5017-85BB-1EBB97FE2C6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CDC8854-E71C-F78D-5C60-CDD5747ADCED}"/>
              </a:ext>
            </a:extLst>
          </p:cNvPr>
          <p:cNvSpPr>
            <a:spLocks noGrp="1"/>
          </p:cNvSpPr>
          <p:nvPr>
            <p:ph type="title"/>
          </p:nvPr>
        </p:nvSpPr>
        <p:spPr>
          <a:xfrm>
            <a:off x="841248" y="256032"/>
            <a:ext cx="10506456" cy="1014984"/>
          </a:xfrm>
        </p:spPr>
        <p:txBody>
          <a:bodyPr anchor="b">
            <a:normAutofit/>
          </a:bodyPr>
          <a:lstStyle/>
          <a:p>
            <a:r>
              <a:rPr lang="tr-TR" dirty="0"/>
              <a:t>Literatür Araştırması</a:t>
            </a:r>
          </a:p>
        </p:txBody>
      </p:sp>
      <p:graphicFrame>
        <p:nvGraphicFramePr>
          <p:cNvPr id="4" name="İçerik Yer Tutucusu 3">
            <a:extLst>
              <a:ext uri="{FF2B5EF4-FFF2-40B4-BE49-F238E27FC236}">
                <a16:creationId xmlns:a16="http://schemas.microsoft.com/office/drawing/2014/main" id="{1D2232CD-D76E-9D74-3561-50E8AEEE2CAB}"/>
              </a:ext>
            </a:extLst>
          </p:cNvPr>
          <p:cNvGraphicFramePr>
            <a:graphicFrameLocks noGrp="1"/>
          </p:cNvGraphicFramePr>
          <p:nvPr>
            <p:ph idx="1"/>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İçerik Yer Tutucusu 3">
            <a:extLst>
              <a:ext uri="{FF2B5EF4-FFF2-40B4-BE49-F238E27FC236}">
                <a16:creationId xmlns:a16="http://schemas.microsoft.com/office/drawing/2014/main" id="{6EDC2FC5-D96E-ABB8-007D-F1A74F3627CA}"/>
              </a:ext>
            </a:extLst>
          </p:cNvPr>
          <p:cNvGraphicFramePr>
            <a:graphicFrameLocks/>
          </p:cNvGraphicFramePr>
          <p:nvPr>
            <p:extLst>
              <p:ext uri="{D42A27DB-BD31-4B8C-83A1-F6EECF244321}">
                <p14:modId xmlns:p14="http://schemas.microsoft.com/office/powerpoint/2010/main" val="1379642968"/>
              </p:ext>
            </p:extLst>
          </p:nvPr>
        </p:nvGraphicFramePr>
        <p:xfrm>
          <a:off x="1116013" y="2478088"/>
          <a:ext cx="4979987" cy="3694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İçerik Yer Tutucusu 3">
            <a:extLst>
              <a:ext uri="{FF2B5EF4-FFF2-40B4-BE49-F238E27FC236}">
                <a16:creationId xmlns:a16="http://schemas.microsoft.com/office/drawing/2014/main" id="{B366BF3C-9598-3428-18C5-E1A74E3FA35F}"/>
              </a:ext>
            </a:extLst>
          </p:cNvPr>
          <p:cNvGraphicFramePr>
            <a:graphicFrameLocks/>
          </p:cNvGraphicFramePr>
          <p:nvPr>
            <p:extLst>
              <p:ext uri="{D42A27DB-BD31-4B8C-83A1-F6EECF244321}">
                <p14:modId xmlns:p14="http://schemas.microsoft.com/office/powerpoint/2010/main" val="2515566482"/>
              </p:ext>
            </p:extLst>
          </p:nvPr>
        </p:nvGraphicFramePr>
        <p:xfrm>
          <a:off x="6303963" y="2478088"/>
          <a:ext cx="4979987" cy="36941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32199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5EF56E-2068-D4A2-99E9-DAD9DB6A0E15}"/>
              </a:ext>
            </a:extLst>
          </p:cNvPr>
          <p:cNvSpPr>
            <a:spLocks noGrp="1"/>
          </p:cNvSpPr>
          <p:nvPr>
            <p:ph type="title"/>
          </p:nvPr>
        </p:nvSpPr>
        <p:spPr/>
        <p:txBody>
          <a:bodyPr/>
          <a:lstStyle/>
          <a:p>
            <a:r>
              <a:rPr lang="tr-TR" dirty="0"/>
              <a:t>Literatür Araştırması</a:t>
            </a:r>
          </a:p>
        </p:txBody>
      </p:sp>
      <p:graphicFrame>
        <p:nvGraphicFramePr>
          <p:cNvPr id="6" name="Grafik 3">
            <a:extLst>
              <a:ext uri="{FF2B5EF4-FFF2-40B4-BE49-F238E27FC236}">
                <a16:creationId xmlns:a16="http://schemas.microsoft.com/office/drawing/2014/main" id="{468CD505-53E5-3BEF-6DB9-71B2C2C9D398}"/>
              </a:ext>
            </a:extLst>
          </p:cNvPr>
          <p:cNvGraphicFramePr>
            <a:graphicFrameLocks noGrp="1"/>
          </p:cNvGraphicFramePr>
          <p:nvPr>
            <p:ph idx="1"/>
            <p:extLst>
              <p:ext uri="{D42A27DB-BD31-4B8C-83A1-F6EECF244321}">
                <p14:modId xmlns:p14="http://schemas.microsoft.com/office/powerpoint/2010/main" val="1111632286"/>
              </p:ext>
            </p:extLst>
          </p:nvPr>
        </p:nvGraphicFramePr>
        <p:xfrm>
          <a:off x="1116013" y="2478088"/>
          <a:ext cx="4979987" cy="3694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afik 4">
            <a:extLst>
              <a:ext uri="{FF2B5EF4-FFF2-40B4-BE49-F238E27FC236}">
                <a16:creationId xmlns:a16="http://schemas.microsoft.com/office/drawing/2014/main" id="{C490C0A2-B167-3C46-08D5-BBA3382196D6}"/>
              </a:ext>
            </a:extLst>
          </p:cNvPr>
          <p:cNvGraphicFramePr>
            <a:graphicFrameLocks/>
          </p:cNvGraphicFramePr>
          <p:nvPr>
            <p:extLst>
              <p:ext uri="{D42A27DB-BD31-4B8C-83A1-F6EECF244321}">
                <p14:modId xmlns:p14="http://schemas.microsoft.com/office/powerpoint/2010/main" val="2198339018"/>
              </p:ext>
            </p:extLst>
          </p:nvPr>
        </p:nvGraphicFramePr>
        <p:xfrm>
          <a:off x="6570691" y="2478088"/>
          <a:ext cx="5127033" cy="371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509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20669A-EEF9-42DC-AC3F-AA1D823EAD21}"/>
              </a:ext>
            </a:extLst>
          </p:cNvPr>
          <p:cNvSpPr>
            <a:spLocks noGrp="1"/>
          </p:cNvSpPr>
          <p:nvPr>
            <p:ph type="title"/>
          </p:nvPr>
        </p:nvSpPr>
        <p:spPr/>
        <p:txBody>
          <a:bodyPr/>
          <a:lstStyle/>
          <a:p>
            <a:r>
              <a:rPr lang="tr-TR" dirty="0"/>
              <a:t>Literatür Taraması</a:t>
            </a:r>
          </a:p>
        </p:txBody>
      </p:sp>
      <p:sp>
        <p:nvSpPr>
          <p:cNvPr id="8" name="Yuvarlatılmış Dikdörtgen 7">
            <a:extLst>
              <a:ext uri="{FF2B5EF4-FFF2-40B4-BE49-F238E27FC236}">
                <a16:creationId xmlns:a16="http://schemas.microsoft.com/office/drawing/2014/main" id="{F11C4246-130B-2A77-F93C-F6757CDFEB4B}"/>
              </a:ext>
            </a:extLst>
          </p:cNvPr>
          <p:cNvSpPr/>
          <p:nvPr/>
        </p:nvSpPr>
        <p:spPr>
          <a:xfrm>
            <a:off x="782198" y="2048398"/>
            <a:ext cx="10961783" cy="1411670"/>
          </a:xfrm>
          <a:prstGeom prst="roundRect">
            <a:avLst/>
          </a:prstGeom>
          <a:solidFill>
            <a:schemeClr val="accent1">
              <a:lumMod val="20000"/>
              <a:lumOff val="80000"/>
            </a:schemeClr>
          </a:solidFill>
          <a:ln>
            <a:solidFill>
              <a:srgbClr val="F5A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srgbClr val="000000"/>
                </a:solidFill>
                <a:effectLst/>
                <a:uLnTx/>
                <a:uFillTx/>
                <a:latin typeface="Neue Haas Grotesk Text Pro"/>
                <a:ea typeface="+mn-ea"/>
                <a:cs typeface="+mn-cs"/>
              </a:rPr>
              <a:t>K</a:t>
            </a:r>
            <a:r>
              <a:rPr kumimoji="0" lang="tr-TR" sz="14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arande</a:t>
            </a:r>
            <a:r>
              <a:rPr kumimoji="0" lang="tr-TR"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ve </a:t>
            </a:r>
            <a:r>
              <a:rPr kumimoji="0" lang="tr-TR" sz="14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Chakraborty’nin</a:t>
            </a:r>
            <a:r>
              <a:rPr kumimoji="0" lang="tr-TR"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önerdiği </a:t>
            </a:r>
            <a:r>
              <a:rPr kumimoji="0" lang="tr-TR"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MOORA yöntemi</a:t>
            </a:r>
            <a:r>
              <a:rPr kumimoji="0" lang="tr-TR"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projede tedarikçilerin kapasite, teslimat süresi ve performans gibi kriterlere göre değerlendirilmesi ve sıralanmasında kullanılmıştır. Bu yöntem, karar verme süreçlerinde sağladığı teorik dayanak ve esneklik ile önemli bir katkı sağlamıştır.</a:t>
            </a: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9" name="Yuvarlatılmış Dikdörtgen 8">
            <a:extLst>
              <a:ext uri="{FF2B5EF4-FFF2-40B4-BE49-F238E27FC236}">
                <a16:creationId xmlns:a16="http://schemas.microsoft.com/office/drawing/2014/main" id="{5A965F38-9B8C-D0F1-1519-E0290EDD6A25}"/>
              </a:ext>
            </a:extLst>
          </p:cNvPr>
          <p:cNvSpPr/>
          <p:nvPr/>
        </p:nvSpPr>
        <p:spPr>
          <a:xfrm>
            <a:off x="781981" y="3565395"/>
            <a:ext cx="10962000" cy="141167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r>
              <a:rPr lang="en-US" sz="1400" dirty="0" err="1">
                <a:solidFill>
                  <a:srgbClr val="000000"/>
                </a:solidFill>
                <a:latin typeface="Times New Roman" panose="02020603050405020304" pitchFamily="18" charset="0"/>
                <a:cs typeface="Times New Roman" panose="02020603050405020304" pitchFamily="18" charset="0"/>
              </a:rPr>
              <a:t>Y.Zhu</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ve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Y.Chan’in</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yaptığı</a:t>
            </a:r>
            <a:r>
              <a:rPr lang="en-US" sz="1400" dirty="0">
                <a:solidFill>
                  <a:srgbClr val="000000"/>
                </a:solidFill>
                <a:latin typeface="Times New Roman" panose="02020603050405020304" pitchFamily="18" charset="0"/>
                <a:cs typeface="Times New Roman" panose="02020603050405020304" pitchFamily="18" charset="0"/>
              </a:rPr>
              <a:t> </a:t>
            </a:r>
            <a:r>
              <a:rPr lang="tr-TR" sz="1400" dirty="0">
                <a:solidFill>
                  <a:srgbClr val="0E0E0E"/>
                </a:solidFill>
                <a:effectLst/>
                <a:latin typeface="Times New Roman" panose="02020603050405020304" pitchFamily="18" charset="0"/>
                <a:cs typeface="Times New Roman" panose="02020603050405020304" pitchFamily="18" charset="0"/>
              </a:rPr>
              <a:t> çalışma, pandemi sonrası dönemde önemi artan </a:t>
            </a:r>
            <a:r>
              <a:rPr lang="tr-TR" sz="1400" b="1" dirty="0">
                <a:solidFill>
                  <a:srgbClr val="0E0E0E"/>
                </a:solidFill>
                <a:effectLst/>
                <a:latin typeface="Times New Roman" panose="02020603050405020304" pitchFamily="18" charset="0"/>
                <a:cs typeface="Times New Roman" panose="02020603050405020304" pitchFamily="18" charset="0"/>
              </a:rPr>
              <a:t>esneklik</a:t>
            </a:r>
            <a:r>
              <a:rPr lang="tr-TR" sz="1400" dirty="0">
                <a:solidFill>
                  <a:srgbClr val="0E0E0E"/>
                </a:solidFill>
                <a:effectLst/>
                <a:latin typeface="Times New Roman" panose="02020603050405020304" pitchFamily="18" charset="0"/>
                <a:cs typeface="Times New Roman" panose="02020603050405020304" pitchFamily="18" charset="0"/>
              </a:rPr>
              <a:t>, </a:t>
            </a:r>
            <a:r>
              <a:rPr lang="tr-TR" sz="1400" b="1" dirty="0">
                <a:solidFill>
                  <a:srgbClr val="0E0E0E"/>
                </a:solidFill>
                <a:effectLst/>
                <a:latin typeface="Times New Roman" panose="02020603050405020304" pitchFamily="18" charset="0"/>
                <a:cs typeface="Times New Roman" panose="02020603050405020304" pitchFamily="18" charset="0"/>
              </a:rPr>
              <a:t>sürdürülebilirlik</a:t>
            </a:r>
            <a:r>
              <a:rPr lang="tr-TR" sz="1400" dirty="0">
                <a:solidFill>
                  <a:srgbClr val="0E0E0E"/>
                </a:solidFill>
                <a:effectLst/>
                <a:latin typeface="Times New Roman" panose="02020603050405020304" pitchFamily="18" charset="0"/>
                <a:cs typeface="Times New Roman" panose="02020603050405020304" pitchFamily="18" charset="0"/>
              </a:rPr>
              <a:t> ve </a:t>
            </a:r>
            <a:r>
              <a:rPr lang="tr-TR" sz="1400" b="1" dirty="0">
                <a:solidFill>
                  <a:srgbClr val="0E0E0E"/>
                </a:solidFill>
                <a:effectLst/>
                <a:latin typeface="Times New Roman" panose="02020603050405020304" pitchFamily="18" charset="0"/>
                <a:cs typeface="Times New Roman" panose="02020603050405020304" pitchFamily="18" charset="0"/>
              </a:rPr>
              <a:t>dijital yetkinlik</a:t>
            </a:r>
            <a:r>
              <a:rPr lang="tr-TR" sz="1400" dirty="0">
                <a:solidFill>
                  <a:srgbClr val="0E0E0E"/>
                </a:solidFill>
                <a:effectLst/>
                <a:latin typeface="Times New Roman" panose="02020603050405020304" pitchFamily="18" charset="0"/>
                <a:cs typeface="Times New Roman" panose="02020603050405020304" pitchFamily="18" charset="0"/>
              </a:rPr>
              <a:t> gibi kriterleri dikkate alarak, </a:t>
            </a:r>
            <a:r>
              <a:rPr lang="tr-TR" sz="1400" b="1" dirty="0">
                <a:solidFill>
                  <a:srgbClr val="0E0E0E"/>
                </a:solidFill>
                <a:effectLst/>
                <a:latin typeface="Times New Roman" panose="02020603050405020304" pitchFamily="18" charset="0"/>
                <a:cs typeface="Times New Roman" panose="02020603050405020304" pitchFamily="18" charset="0"/>
              </a:rPr>
              <a:t>AHP tabanlı bir modelle tedarikçi performansını yeniden değerlendirmiştir. </a:t>
            </a:r>
            <a:r>
              <a:rPr lang="tr-TR" sz="1400" dirty="0">
                <a:solidFill>
                  <a:srgbClr val="0E0E0E"/>
                </a:solidFill>
                <a:effectLst/>
                <a:latin typeface=".AppleSystemUIFont"/>
              </a:rPr>
              <a:t>AHP modeli, karar vericilerin </a:t>
            </a:r>
            <a:r>
              <a:rPr lang="tr-TR" sz="1400" b="1" dirty="0">
                <a:solidFill>
                  <a:srgbClr val="0E0E0E"/>
                </a:solidFill>
                <a:effectLst/>
                <a:latin typeface=".AppleSystemUIFont"/>
              </a:rPr>
              <a:t>çok kriterli yapıyı sistematik olarak yönetmesini</a:t>
            </a:r>
            <a:r>
              <a:rPr lang="tr-TR" sz="1400" dirty="0">
                <a:solidFill>
                  <a:srgbClr val="0E0E0E"/>
                </a:solidFill>
                <a:effectLst/>
                <a:latin typeface=".AppleSystemUIFont"/>
              </a:rPr>
              <a:t> sağlamış ve subjektif kararların önüne geçilmiştir.</a:t>
            </a:r>
          </a:p>
          <a:p>
            <a:pPr>
              <a:defRPr/>
            </a:pPr>
            <a:endParaRPr lang="tr-TR" sz="1400" dirty="0">
              <a:solidFill>
                <a:srgbClr val="0E0E0E"/>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0" name="Yuvarlatılmış Dikdörtgen 9">
            <a:extLst>
              <a:ext uri="{FF2B5EF4-FFF2-40B4-BE49-F238E27FC236}">
                <a16:creationId xmlns:a16="http://schemas.microsoft.com/office/drawing/2014/main" id="{C364C4C0-A6C1-D63E-EB7E-81BF26A2E789}"/>
              </a:ext>
            </a:extLst>
          </p:cNvPr>
          <p:cNvSpPr/>
          <p:nvPr/>
        </p:nvSpPr>
        <p:spPr>
          <a:xfrm>
            <a:off x="808902" y="5066443"/>
            <a:ext cx="10962000" cy="141145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Alvaro Rodrigo , Vargas </a:t>
            </a:r>
            <a:r>
              <a:rPr kumimoji="0" lang="en-US" sz="1400" b="0" i="0" u="none" strike="noStrike" kern="1200" cap="none" spc="0" normalizeH="0" baseline="0" noProof="0" dirty="0" err="1">
                <a:ln>
                  <a:noFill/>
                </a:ln>
                <a:solidFill>
                  <a:srgbClr val="000000"/>
                </a:solidFill>
                <a:effectLst/>
                <a:uLnTx/>
                <a:uFillTx/>
                <a:latin typeface="Neue Haas Grotesk Text Pro"/>
                <a:ea typeface="+mn-ea"/>
                <a:cs typeface="+mn-cs"/>
              </a:rPr>
              <a:t>Nontol</a:t>
            </a: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en-US" sz="1400" b="0" i="0" u="none" strike="noStrike" kern="1200" cap="none" spc="0" normalizeH="0" baseline="0" noProof="0" dirty="0" err="1">
                <a:ln>
                  <a:noFill/>
                </a:ln>
                <a:solidFill>
                  <a:srgbClr val="000000"/>
                </a:solidFill>
                <a:effectLst/>
                <a:uLnTx/>
                <a:uFillTx/>
                <a:latin typeface="Neue Haas Grotesk Text Pro"/>
                <a:ea typeface="+mn-ea"/>
                <a:cs typeface="+mn-cs"/>
              </a:rPr>
              <a:t>ve</a:t>
            </a: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 Jimy </a:t>
            </a:r>
            <a:r>
              <a:rPr kumimoji="0" lang="en-US" sz="1400" b="0" i="0" u="none" strike="noStrike" kern="1200" cap="none" spc="0" normalizeH="0" baseline="0" noProof="0" dirty="0" err="1">
                <a:ln>
                  <a:noFill/>
                </a:ln>
                <a:solidFill>
                  <a:srgbClr val="000000"/>
                </a:solidFill>
                <a:effectLst/>
                <a:uLnTx/>
                <a:uFillTx/>
                <a:latin typeface="Neue Haas Grotesk Text Pro"/>
                <a:ea typeface="+mn-ea"/>
                <a:cs typeface="+mn-cs"/>
              </a:rPr>
              <a:t>Oblitasın</a:t>
            </a: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en-US" sz="1400" b="0" i="0" u="none" strike="noStrike" kern="1200" cap="none" spc="0" normalizeH="0" baseline="0" noProof="0" dirty="0" err="1">
                <a:ln>
                  <a:noFill/>
                </a:ln>
                <a:solidFill>
                  <a:srgbClr val="000000"/>
                </a:solidFill>
                <a:effectLst/>
                <a:uLnTx/>
                <a:uFillTx/>
                <a:latin typeface="Neue Haas Grotesk Text Pro"/>
                <a:ea typeface="+mn-ea"/>
                <a:cs typeface="+mn-cs"/>
              </a:rPr>
              <a:t>yaptığı</a:t>
            </a: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en-US" sz="1400" b="0" i="0" u="none" strike="noStrike" kern="1200" cap="none" spc="0" normalizeH="0" baseline="0" noProof="0" dirty="0" err="1">
                <a:ln>
                  <a:noFill/>
                </a:ln>
                <a:solidFill>
                  <a:srgbClr val="000000"/>
                </a:solidFill>
                <a:effectLst/>
                <a:uLnTx/>
                <a:uFillTx/>
                <a:latin typeface="Neue Haas Grotesk Text Pro"/>
                <a:ea typeface="+mn-ea"/>
                <a:cs typeface="+mn-cs"/>
              </a:rPr>
              <a:t>çalışmada</a:t>
            </a:r>
            <a:r>
              <a:rPr kumimoji="0" lang="en-US" sz="1400" b="0" i="0" u="none" strike="noStrike" kern="1200" cap="none" spc="0" normalizeH="0" baseline="0" noProof="0" dirty="0">
                <a:ln>
                  <a:noFill/>
                </a:ln>
                <a:solidFill>
                  <a:srgbClr val="000000"/>
                </a:solidFill>
                <a:effectLst/>
                <a:uLnTx/>
                <a:uFillTx/>
                <a:latin typeface="Neue Haas Grotesk Text Pro"/>
                <a:ea typeface="+mn-ea"/>
                <a:cs typeface="+mn-cs"/>
              </a:rPr>
              <a:t> </a:t>
            </a:r>
            <a:r>
              <a:rPr lang="tr-TR" sz="1400" dirty="0">
                <a:solidFill>
                  <a:srgbClr val="0E0E0E"/>
                </a:solidFill>
                <a:effectLst/>
                <a:latin typeface=".AppleSystemUIFont"/>
              </a:rPr>
              <a:t>küçük ve orta ölçekli işletmelerde (KOBİ) </a:t>
            </a:r>
            <a:r>
              <a:rPr lang="tr-TR" sz="1400" b="1" dirty="0">
                <a:solidFill>
                  <a:srgbClr val="0E0E0E"/>
                </a:solidFill>
                <a:effectLst/>
                <a:latin typeface=".AppleSystemUIFont"/>
              </a:rPr>
              <a:t>tedarik zinciri maliyetlerini azaltmak</a:t>
            </a:r>
            <a:r>
              <a:rPr lang="tr-TR" sz="1400" dirty="0">
                <a:solidFill>
                  <a:srgbClr val="0E0E0E"/>
                </a:solidFill>
                <a:effectLst/>
                <a:latin typeface=".AppleSystemUIFont"/>
              </a:rPr>
              <a:t> için </a:t>
            </a:r>
            <a:r>
              <a:rPr lang="tr-TR" sz="1400" b="1" dirty="0">
                <a:solidFill>
                  <a:srgbClr val="0E0E0E"/>
                </a:solidFill>
                <a:effectLst/>
                <a:latin typeface=".AppleSystemUIFont"/>
              </a:rPr>
              <a:t>Analitik Hiyerarşi Süreci (AHP)</a:t>
            </a:r>
            <a:r>
              <a:rPr lang="tr-TR" sz="1400" dirty="0">
                <a:solidFill>
                  <a:srgbClr val="0E0E0E"/>
                </a:solidFill>
                <a:effectLst/>
                <a:latin typeface=".AppleSystemUIFont"/>
              </a:rPr>
              <a:t>, </a:t>
            </a:r>
            <a:r>
              <a:rPr lang="tr-TR" sz="1400" b="1" dirty="0">
                <a:solidFill>
                  <a:srgbClr val="0E0E0E"/>
                </a:solidFill>
                <a:effectLst/>
                <a:latin typeface=".AppleSystemUIFont"/>
              </a:rPr>
              <a:t>Ekonomik Sipariş Miktarı (EOQ)</a:t>
            </a:r>
            <a:r>
              <a:rPr lang="tr-TR" sz="1400" dirty="0">
                <a:solidFill>
                  <a:srgbClr val="0E0E0E"/>
                </a:solidFill>
                <a:effectLst/>
                <a:latin typeface=".AppleSystemUIFont"/>
              </a:rPr>
              <a:t> ve </a:t>
            </a:r>
            <a:r>
              <a:rPr lang="tr-TR" sz="1400" b="1" dirty="0">
                <a:solidFill>
                  <a:srgbClr val="0E0E0E"/>
                </a:solidFill>
                <a:effectLst/>
                <a:latin typeface=".AppleSystemUIFont"/>
              </a:rPr>
              <a:t>Monte Carlo Simülasyonu</a:t>
            </a:r>
            <a:r>
              <a:rPr lang="tr-TR" sz="1400" dirty="0">
                <a:solidFill>
                  <a:srgbClr val="0E0E0E"/>
                </a:solidFill>
                <a:effectLst/>
                <a:latin typeface=".AppleSystemUIFont"/>
              </a:rPr>
              <a:t> yöntemlerini bir araya getirerek </a:t>
            </a:r>
            <a:r>
              <a:rPr lang="tr-TR" sz="1400" b="1" dirty="0">
                <a:solidFill>
                  <a:srgbClr val="0E0E0E"/>
                </a:solidFill>
                <a:effectLst/>
                <a:latin typeface=".AppleSystemUIFont"/>
              </a:rPr>
              <a:t>bütünleşik bir karar destek sistemi</a:t>
            </a:r>
            <a:r>
              <a:rPr lang="tr-TR" sz="1400" dirty="0">
                <a:solidFill>
                  <a:srgbClr val="0E0E0E"/>
                </a:solidFill>
                <a:effectLst/>
                <a:latin typeface=".AppleSystemUIFont"/>
              </a:rPr>
              <a:t> geliştirilmiştir. Bu kombinasyonda klasik EOQ modeline göre %10-15 arası maliyet düşüşü yaşanmış ve sistem </a:t>
            </a:r>
            <a:r>
              <a:rPr lang="tr-TR" sz="1400">
                <a:solidFill>
                  <a:srgbClr val="0E0E0E"/>
                </a:solidFill>
                <a:effectLst/>
                <a:latin typeface=".AppleSystemUIFont"/>
              </a:rPr>
              <a:t>esneklik kazanmıştır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79982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43F7CFA-C72F-ECE2-7434-CEF5B1D71FD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1" y="0"/>
            <a:ext cx="12392167" cy="6858000"/>
          </a:xfrm>
          <a:prstGeom prst="rect">
            <a:avLst/>
          </a:prstGeom>
        </p:spPr>
      </p:pic>
      <p:sp>
        <p:nvSpPr>
          <p:cNvPr id="2" name="Serbest Form: Şekil 34">
            <a:extLst>
              <a:ext uri="{FF2B5EF4-FFF2-40B4-BE49-F238E27FC236}">
                <a16:creationId xmlns:a16="http://schemas.microsoft.com/office/drawing/2014/main" id="{A100A9E6-B252-C0C2-8762-5C51AE7760D1}"/>
              </a:ext>
            </a:extLst>
          </p:cNvPr>
          <p:cNvSpPr/>
          <p:nvPr/>
        </p:nvSpPr>
        <p:spPr>
          <a:xfrm>
            <a:off x="696342" y="2361405"/>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a:solidFill>
            <a:srgbClr val="00206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Tedarik Zinciri Departmanı Yönetim Sistemi  </a:t>
            </a:r>
          </a:p>
        </p:txBody>
      </p:sp>
      <p:sp>
        <p:nvSpPr>
          <p:cNvPr id="3" name="Sağ Ok 2">
            <a:extLst>
              <a:ext uri="{FF2B5EF4-FFF2-40B4-BE49-F238E27FC236}">
                <a16:creationId xmlns:a16="http://schemas.microsoft.com/office/drawing/2014/main" id="{0452A59F-61C8-AA44-EFE2-73AEE50CB4AA}"/>
              </a:ext>
            </a:extLst>
          </p:cNvPr>
          <p:cNvSpPr/>
          <p:nvPr/>
        </p:nvSpPr>
        <p:spPr>
          <a:xfrm rot="19724266">
            <a:off x="2378581" y="2338326"/>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Sağ Ok 4">
            <a:extLst>
              <a:ext uri="{FF2B5EF4-FFF2-40B4-BE49-F238E27FC236}">
                <a16:creationId xmlns:a16="http://schemas.microsoft.com/office/drawing/2014/main" id="{71D07018-1C2F-A45B-76BB-530BDD6057EE}"/>
              </a:ext>
            </a:extLst>
          </p:cNvPr>
          <p:cNvSpPr/>
          <p:nvPr/>
        </p:nvSpPr>
        <p:spPr>
          <a:xfrm>
            <a:off x="5246312" y="1647788"/>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468E7322-E722-138F-86FF-91471EBA996D}"/>
              </a:ext>
            </a:extLst>
          </p:cNvPr>
          <p:cNvSpPr txBox="1"/>
          <p:nvPr/>
        </p:nvSpPr>
        <p:spPr>
          <a:xfrm>
            <a:off x="6251178" y="1201021"/>
            <a:ext cx="5244480" cy="1200329"/>
          </a:xfrm>
          <a:prstGeom prst="rect">
            <a:avLst/>
          </a:prstGeom>
          <a:noFill/>
        </p:spPr>
        <p:txBody>
          <a:bodyPr wrap="square" rtlCol="0">
            <a:spAutoFit/>
          </a:bodyPr>
          <a:lstStyle/>
          <a:p>
            <a:pPr lvl="0">
              <a:defRPr/>
            </a:pPr>
            <a:r>
              <a:rPr lang="tr-TR" dirty="0"/>
              <a:t>Kritik sipariş durumlarında, AHP yöntemi ile hesaplanan kriter ağırlıkları kullanılarak MOORA yöntemiyle en uygun tedarikçinin seçilmesine olanak tanınır.</a:t>
            </a:r>
            <a:endParaRPr lang="tr-TR" dirty="0">
              <a:solidFill>
                <a:srgbClr val="000000"/>
              </a:solidFill>
            </a:endParaRPr>
          </a:p>
        </p:txBody>
      </p:sp>
      <p:sp>
        <p:nvSpPr>
          <p:cNvPr id="9" name="Serbest Form: Şekil 36">
            <a:extLst>
              <a:ext uri="{FF2B5EF4-FFF2-40B4-BE49-F238E27FC236}">
                <a16:creationId xmlns:a16="http://schemas.microsoft.com/office/drawing/2014/main" id="{20B51F60-199E-96C2-6D8D-4A431FA2DF12}"/>
              </a:ext>
            </a:extLst>
          </p:cNvPr>
          <p:cNvSpPr/>
          <p:nvPr/>
        </p:nvSpPr>
        <p:spPr>
          <a:xfrm>
            <a:off x="3259730" y="938149"/>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Alternatif Tedarikçi Önerme</a:t>
            </a:r>
          </a:p>
        </p:txBody>
      </p:sp>
    </p:spTree>
    <p:extLst>
      <p:ext uri="{BB962C8B-B14F-4D97-AF65-F5344CB8AC3E}">
        <p14:creationId xmlns:p14="http://schemas.microsoft.com/office/powerpoint/2010/main" val="327786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10"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9F4-6E70-6D5E-E4AE-A12D3667D602}"/>
            </a:ext>
          </a:extLst>
        </p:cNvPr>
        <p:cNvGrpSpPr/>
        <p:nvPr/>
      </p:nvGrpSpPr>
      <p:grpSpPr>
        <a:xfrm>
          <a:off x="0" y="0"/>
          <a:ext cx="0" cy="0"/>
          <a:chOff x="0" y="0"/>
          <a:chExt cx="0" cy="0"/>
        </a:xfrm>
      </p:grpSpPr>
      <p:pic>
        <p:nvPicPr>
          <p:cNvPr id="16" name="Resim 15">
            <a:extLst>
              <a:ext uri="{FF2B5EF4-FFF2-40B4-BE49-F238E27FC236}">
                <a16:creationId xmlns:a16="http://schemas.microsoft.com/office/drawing/2014/main" id="{F42F7454-C022-AB09-7CEB-4CAB5466A63D}"/>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F6A1FC58-BA18-045A-2AFB-D690EAB23A78}"/>
              </a:ext>
            </a:extLst>
          </p:cNvPr>
          <p:cNvSpPr>
            <a:spLocks noGrp="1"/>
          </p:cNvSpPr>
          <p:nvPr>
            <p:ph type="title"/>
          </p:nvPr>
        </p:nvSpPr>
        <p:spPr>
          <a:xfrm>
            <a:off x="636104" y="548640"/>
            <a:ext cx="10168128" cy="1179576"/>
          </a:xfrm>
        </p:spPr>
        <p:txBody>
          <a:bodyPr>
            <a:normAutofit fontScale="90000"/>
          </a:bodyPr>
          <a:lstStyle/>
          <a:p>
            <a:r>
              <a:rPr lang="tr-TR" sz="4000" dirty="0"/>
              <a:t>ÖNERİLEN ÇÖZÜM YÖNTEMİ</a:t>
            </a:r>
            <a:br>
              <a:rPr lang="tr-TR" sz="2400" dirty="0"/>
            </a:br>
            <a:br>
              <a:rPr lang="tr-TR" sz="2800" dirty="0"/>
            </a:br>
            <a:r>
              <a:rPr lang="tr-TR" sz="3600" dirty="0"/>
              <a:t>ANALİTİK HİYERARŞİ SÜRECİ ( AHP) YÖNTEMİ</a:t>
            </a:r>
            <a:br>
              <a:rPr lang="tr-TR" sz="2400" dirty="0"/>
            </a:br>
            <a:endParaRPr lang="tr-TR" dirty="0"/>
          </a:p>
        </p:txBody>
      </p:sp>
      <p:grpSp>
        <p:nvGrpSpPr>
          <p:cNvPr id="7" name="Grup 6">
            <a:extLst>
              <a:ext uri="{FF2B5EF4-FFF2-40B4-BE49-F238E27FC236}">
                <a16:creationId xmlns:a16="http://schemas.microsoft.com/office/drawing/2014/main" id="{427C5AF8-FDB1-F176-791A-688BE0B58F72}"/>
              </a:ext>
            </a:extLst>
          </p:cNvPr>
          <p:cNvGrpSpPr/>
          <p:nvPr/>
        </p:nvGrpSpPr>
        <p:grpSpPr>
          <a:xfrm>
            <a:off x="636104" y="2907792"/>
            <a:ext cx="6703171" cy="3591875"/>
            <a:chOff x="1013473" y="2909286"/>
            <a:chExt cx="7506058" cy="2983079"/>
          </a:xfrm>
        </p:grpSpPr>
        <p:sp>
          <p:nvSpPr>
            <p:cNvPr id="8" name="Serbest Form 7">
              <a:extLst>
                <a:ext uri="{FF2B5EF4-FFF2-40B4-BE49-F238E27FC236}">
                  <a16:creationId xmlns:a16="http://schemas.microsoft.com/office/drawing/2014/main" id="{D8F2DCF5-3C84-2124-6419-C600561BF1A7}"/>
                </a:ext>
              </a:extLst>
            </p:cNvPr>
            <p:cNvSpPr/>
            <p:nvPr/>
          </p:nvSpPr>
          <p:spPr>
            <a:xfrm>
              <a:off x="3715654" y="2981168"/>
              <a:ext cx="4803877" cy="575051"/>
            </a:xfrm>
            <a:custGeom>
              <a:avLst/>
              <a:gdLst>
                <a:gd name="connsiteX0" fmla="*/ 95844 w 575051"/>
                <a:gd name="connsiteY0" fmla="*/ 0 h 4803877"/>
                <a:gd name="connsiteX1" fmla="*/ 479207 w 575051"/>
                <a:gd name="connsiteY1" fmla="*/ 0 h 4803877"/>
                <a:gd name="connsiteX2" fmla="*/ 575051 w 575051"/>
                <a:gd name="connsiteY2" fmla="*/ 95844 h 4803877"/>
                <a:gd name="connsiteX3" fmla="*/ 575051 w 575051"/>
                <a:gd name="connsiteY3" fmla="*/ 4803877 h 4803877"/>
                <a:gd name="connsiteX4" fmla="*/ 575051 w 575051"/>
                <a:gd name="connsiteY4" fmla="*/ 4803877 h 4803877"/>
                <a:gd name="connsiteX5" fmla="*/ 0 w 575051"/>
                <a:gd name="connsiteY5" fmla="*/ 4803877 h 4803877"/>
                <a:gd name="connsiteX6" fmla="*/ 0 w 575051"/>
                <a:gd name="connsiteY6" fmla="*/ 4803877 h 4803877"/>
                <a:gd name="connsiteX7" fmla="*/ 0 w 575051"/>
                <a:gd name="connsiteY7" fmla="*/ 95844 h 4803877"/>
                <a:gd name="connsiteX8" fmla="*/ 95844 w 575051"/>
                <a:gd name="connsiteY8" fmla="*/ 0 h 480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051" h="4803877">
                  <a:moveTo>
                    <a:pt x="575051" y="800667"/>
                  </a:moveTo>
                  <a:lnTo>
                    <a:pt x="575051" y="4003210"/>
                  </a:lnTo>
                  <a:cubicBezTo>
                    <a:pt x="575051" y="4445402"/>
                    <a:pt x="569914" y="4803873"/>
                    <a:pt x="563578" y="4803873"/>
                  </a:cubicBezTo>
                  <a:lnTo>
                    <a:pt x="0" y="4803873"/>
                  </a:lnTo>
                  <a:lnTo>
                    <a:pt x="0" y="4803873"/>
                  </a:lnTo>
                  <a:lnTo>
                    <a:pt x="0" y="4"/>
                  </a:lnTo>
                  <a:lnTo>
                    <a:pt x="0" y="4"/>
                  </a:lnTo>
                  <a:lnTo>
                    <a:pt x="563578" y="4"/>
                  </a:lnTo>
                  <a:cubicBezTo>
                    <a:pt x="569914" y="4"/>
                    <a:pt x="575051" y="358475"/>
                    <a:pt x="575051" y="80066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4742" rIns="81412" bIns="54742" numCol="1" spcCol="1270" anchor="ctr" anchorCtr="0">
              <a:noAutofit/>
            </a:bodyPr>
            <a:lstStyle/>
            <a:p>
              <a:pPr marL="114300" lvl="1" indent="-114300" algn="l" defTabSz="622300">
                <a:lnSpc>
                  <a:spcPct val="90000"/>
                </a:lnSpc>
                <a:spcBef>
                  <a:spcPct val="0"/>
                </a:spcBef>
                <a:spcAft>
                  <a:spcPct val="15000"/>
                </a:spcAft>
                <a:buChar char="•"/>
              </a:pPr>
              <a:r>
                <a:rPr lang="tr-TR" sz="1400" kern="1200" dirty="0"/>
                <a:t>Tedarikçi değerlendirmede kullanılacak kriterler tanımlanır.</a:t>
              </a:r>
            </a:p>
          </p:txBody>
        </p:sp>
        <p:sp>
          <p:nvSpPr>
            <p:cNvPr id="9" name="Serbest Form 8">
              <a:extLst>
                <a:ext uri="{FF2B5EF4-FFF2-40B4-BE49-F238E27FC236}">
                  <a16:creationId xmlns:a16="http://schemas.microsoft.com/office/drawing/2014/main" id="{6DF2A026-F59C-598C-405B-F722C8595D53}"/>
                </a:ext>
              </a:extLst>
            </p:cNvPr>
            <p:cNvSpPr/>
            <p:nvPr/>
          </p:nvSpPr>
          <p:spPr>
            <a:xfrm>
              <a:off x="1013473" y="2909286"/>
              <a:ext cx="2702181" cy="718814"/>
            </a:xfrm>
            <a:custGeom>
              <a:avLst/>
              <a:gdLst>
                <a:gd name="connsiteX0" fmla="*/ 0 w 2702181"/>
                <a:gd name="connsiteY0" fmla="*/ 119805 h 718814"/>
                <a:gd name="connsiteX1" fmla="*/ 119805 w 2702181"/>
                <a:gd name="connsiteY1" fmla="*/ 0 h 718814"/>
                <a:gd name="connsiteX2" fmla="*/ 2582376 w 2702181"/>
                <a:gd name="connsiteY2" fmla="*/ 0 h 718814"/>
                <a:gd name="connsiteX3" fmla="*/ 2702181 w 2702181"/>
                <a:gd name="connsiteY3" fmla="*/ 119805 h 718814"/>
                <a:gd name="connsiteX4" fmla="*/ 2702181 w 2702181"/>
                <a:gd name="connsiteY4" fmla="*/ 599009 h 718814"/>
                <a:gd name="connsiteX5" fmla="*/ 2582376 w 2702181"/>
                <a:gd name="connsiteY5" fmla="*/ 718814 h 718814"/>
                <a:gd name="connsiteX6" fmla="*/ 119805 w 2702181"/>
                <a:gd name="connsiteY6" fmla="*/ 718814 h 718814"/>
                <a:gd name="connsiteX7" fmla="*/ 0 w 2702181"/>
                <a:gd name="connsiteY7" fmla="*/ 599009 h 718814"/>
                <a:gd name="connsiteX8" fmla="*/ 0 w 2702181"/>
                <a:gd name="connsiteY8" fmla="*/ 119805 h 7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81" h="718814">
                  <a:moveTo>
                    <a:pt x="0" y="119805"/>
                  </a:moveTo>
                  <a:cubicBezTo>
                    <a:pt x="0" y="53639"/>
                    <a:pt x="53639" y="0"/>
                    <a:pt x="119805" y="0"/>
                  </a:cubicBezTo>
                  <a:lnTo>
                    <a:pt x="2582376" y="0"/>
                  </a:lnTo>
                  <a:cubicBezTo>
                    <a:pt x="2648542" y="0"/>
                    <a:pt x="2702181" y="53639"/>
                    <a:pt x="2702181" y="119805"/>
                  </a:cubicBezTo>
                  <a:lnTo>
                    <a:pt x="2702181" y="599009"/>
                  </a:lnTo>
                  <a:cubicBezTo>
                    <a:pt x="2702181" y="665175"/>
                    <a:pt x="2648542" y="718814"/>
                    <a:pt x="2582376" y="718814"/>
                  </a:cubicBezTo>
                  <a:lnTo>
                    <a:pt x="119805" y="718814"/>
                  </a:lnTo>
                  <a:cubicBezTo>
                    <a:pt x="53639" y="718814"/>
                    <a:pt x="0" y="665175"/>
                    <a:pt x="0" y="599009"/>
                  </a:cubicBezTo>
                  <a:lnTo>
                    <a:pt x="0" y="1198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290" tIns="73190" rIns="111290" bIns="73190" numCol="1" spcCol="1270" anchor="ctr" anchorCtr="0">
              <a:noAutofit/>
            </a:bodyPr>
            <a:lstStyle/>
            <a:p>
              <a:pPr marL="0" lvl="0" indent="0" algn="ctr" defTabSz="889000">
                <a:lnSpc>
                  <a:spcPct val="90000"/>
                </a:lnSpc>
                <a:spcBef>
                  <a:spcPct val="0"/>
                </a:spcBef>
                <a:spcAft>
                  <a:spcPct val="35000"/>
                </a:spcAft>
                <a:buNone/>
              </a:pPr>
              <a:r>
                <a:rPr lang="tr-TR" sz="2000" kern="1200" dirty="0"/>
                <a:t>Kriterlerin Belirlenmesi:</a:t>
              </a:r>
            </a:p>
          </p:txBody>
        </p:sp>
        <p:sp>
          <p:nvSpPr>
            <p:cNvPr id="10" name="Serbest Form 9">
              <a:extLst>
                <a:ext uri="{FF2B5EF4-FFF2-40B4-BE49-F238E27FC236}">
                  <a16:creationId xmlns:a16="http://schemas.microsoft.com/office/drawing/2014/main" id="{B4BDB2ED-346E-11BA-DD55-D9E9D83D2567}"/>
                </a:ext>
              </a:extLst>
            </p:cNvPr>
            <p:cNvSpPr/>
            <p:nvPr/>
          </p:nvSpPr>
          <p:spPr>
            <a:xfrm>
              <a:off x="3715654" y="3735923"/>
              <a:ext cx="4803877" cy="575051"/>
            </a:xfrm>
            <a:custGeom>
              <a:avLst/>
              <a:gdLst>
                <a:gd name="connsiteX0" fmla="*/ 95844 w 575051"/>
                <a:gd name="connsiteY0" fmla="*/ 0 h 4803877"/>
                <a:gd name="connsiteX1" fmla="*/ 479207 w 575051"/>
                <a:gd name="connsiteY1" fmla="*/ 0 h 4803877"/>
                <a:gd name="connsiteX2" fmla="*/ 575051 w 575051"/>
                <a:gd name="connsiteY2" fmla="*/ 95844 h 4803877"/>
                <a:gd name="connsiteX3" fmla="*/ 575051 w 575051"/>
                <a:gd name="connsiteY3" fmla="*/ 4803877 h 4803877"/>
                <a:gd name="connsiteX4" fmla="*/ 575051 w 575051"/>
                <a:gd name="connsiteY4" fmla="*/ 4803877 h 4803877"/>
                <a:gd name="connsiteX5" fmla="*/ 0 w 575051"/>
                <a:gd name="connsiteY5" fmla="*/ 4803877 h 4803877"/>
                <a:gd name="connsiteX6" fmla="*/ 0 w 575051"/>
                <a:gd name="connsiteY6" fmla="*/ 4803877 h 4803877"/>
                <a:gd name="connsiteX7" fmla="*/ 0 w 575051"/>
                <a:gd name="connsiteY7" fmla="*/ 95844 h 4803877"/>
                <a:gd name="connsiteX8" fmla="*/ 95844 w 575051"/>
                <a:gd name="connsiteY8" fmla="*/ 0 h 480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051" h="4803877">
                  <a:moveTo>
                    <a:pt x="575051" y="800667"/>
                  </a:moveTo>
                  <a:lnTo>
                    <a:pt x="575051" y="4003210"/>
                  </a:lnTo>
                  <a:cubicBezTo>
                    <a:pt x="575051" y="4445402"/>
                    <a:pt x="569914" y="4803873"/>
                    <a:pt x="563578" y="4803873"/>
                  </a:cubicBezTo>
                  <a:lnTo>
                    <a:pt x="0" y="4803873"/>
                  </a:lnTo>
                  <a:lnTo>
                    <a:pt x="0" y="4803873"/>
                  </a:lnTo>
                  <a:lnTo>
                    <a:pt x="0" y="4"/>
                  </a:lnTo>
                  <a:lnTo>
                    <a:pt x="0" y="4"/>
                  </a:lnTo>
                  <a:lnTo>
                    <a:pt x="563578" y="4"/>
                  </a:lnTo>
                  <a:cubicBezTo>
                    <a:pt x="569914" y="4"/>
                    <a:pt x="575051" y="358475"/>
                    <a:pt x="575051" y="80066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4742" rIns="81412" bIns="54742" numCol="1" spcCol="1270" anchor="ctr" anchorCtr="0">
              <a:noAutofit/>
            </a:bodyPr>
            <a:lstStyle/>
            <a:p>
              <a:pPr marL="114300" lvl="1" indent="-114300" algn="l" defTabSz="622300">
                <a:lnSpc>
                  <a:spcPct val="90000"/>
                </a:lnSpc>
                <a:spcBef>
                  <a:spcPct val="0"/>
                </a:spcBef>
                <a:spcAft>
                  <a:spcPct val="15000"/>
                </a:spcAft>
                <a:buChar char="•"/>
              </a:pPr>
              <a:r>
                <a:rPr lang="tr-TR" sz="1400" kern="1200" dirty="0"/>
                <a:t>Kullanıcı , her kriterin diğerlerine göre ne kadar önemli olduğunu sistem üzerinden puanlar.</a:t>
              </a:r>
            </a:p>
          </p:txBody>
        </p:sp>
        <p:sp>
          <p:nvSpPr>
            <p:cNvPr id="11" name="Serbest Form 10">
              <a:extLst>
                <a:ext uri="{FF2B5EF4-FFF2-40B4-BE49-F238E27FC236}">
                  <a16:creationId xmlns:a16="http://schemas.microsoft.com/office/drawing/2014/main" id="{0BA85346-FCF2-87BC-4013-B9E0DD987496}"/>
                </a:ext>
              </a:extLst>
            </p:cNvPr>
            <p:cNvSpPr/>
            <p:nvPr/>
          </p:nvSpPr>
          <p:spPr>
            <a:xfrm>
              <a:off x="1013473" y="3664041"/>
              <a:ext cx="2702181" cy="718814"/>
            </a:xfrm>
            <a:custGeom>
              <a:avLst/>
              <a:gdLst>
                <a:gd name="connsiteX0" fmla="*/ 0 w 2702181"/>
                <a:gd name="connsiteY0" fmla="*/ 119805 h 718814"/>
                <a:gd name="connsiteX1" fmla="*/ 119805 w 2702181"/>
                <a:gd name="connsiteY1" fmla="*/ 0 h 718814"/>
                <a:gd name="connsiteX2" fmla="*/ 2582376 w 2702181"/>
                <a:gd name="connsiteY2" fmla="*/ 0 h 718814"/>
                <a:gd name="connsiteX3" fmla="*/ 2702181 w 2702181"/>
                <a:gd name="connsiteY3" fmla="*/ 119805 h 718814"/>
                <a:gd name="connsiteX4" fmla="*/ 2702181 w 2702181"/>
                <a:gd name="connsiteY4" fmla="*/ 599009 h 718814"/>
                <a:gd name="connsiteX5" fmla="*/ 2582376 w 2702181"/>
                <a:gd name="connsiteY5" fmla="*/ 718814 h 718814"/>
                <a:gd name="connsiteX6" fmla="*/ 119805 w 2702181"/>
                <a:gd name="connsiteY6" fmla="*/ 718814 h 718814"/>
                <a:gd name="connsiteX7" fmla="*/ 0 w 2702181"/>
                <a:gd name="connsiteY7" fmla="*/ 599009 h 718814"/>
                <a:gd name="connsiteX8" fmla="*/ 0 w 2702181"/>
                <a:gd name="connsiteY8" fmla="*/ 119805 h 7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81" h="718814">
                  <a:moveTo>
                    <a:pt x="0" y="119805"/>
                  </a:moveTo>
                  <a:cubicBezTo>
                    <a:pt x="0" y="53639"/>
                    <a:pt x="53639" y="0"/>
                    <a:pt x="119805" y="0"/>
                  </a:cubicBezTo>
                  <a:lnTo>
                    <a:pt x="2582376" y="0"/>
                  </a:lnTo>
                  <a:cubicBezTo>
                    <a:pt x="2648542" y="0"/>
                    <a:pt x="2702181" y="53639"/>
                    <a:pt x="2702181" y="119805"/>
                  </a:cubicBezTo>
                  <a:lnTo>
                    <a:pt x="2702181" y="599009"/>
                  </a:lnTo>
                  <a:cubicBezTo>
                    <a:pt x="2702181" y="665175"/>
                    <a:pt x="2648542" y="718814"/>
                    <a:pt x="2582376" y="718814"/>
                  </a:cubicBezTo>
                  <a:lnTo>
                    <a:pt x="119805" y="718814"/>
                  </a:lnTo>
                  <a:cubicBezTo>
                    <a:pt x="53639" y="718814"/>
                    <a:pt x="0" y="665175"/>
                    <a:pt x="0" y="599009"/>
                  </a:cubicBezTo>
                  <a:lnTo>
                    <a:pt x="0" y="1198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290" tIns="73190" rIns="111290" bIns="73190" numCol="1" spcCol="1270" anchor="ctr" anchorCtr="0">
              <a:noAutofit/>
            </a:bodyPr>
            <a:lstStyle/>
            <a:p>
              <a:pPr marL="0" lvl="0" indent="0" algn="ctr" defTabSz="889000">
                <a:lnSpc>
                  <a:spcPct val="90000"/>
                </a:lnSpc>
                <a:spcBef>
                  <a:spcPct val="0"/>
                </a:spcBef>
                <a:spcAft>
                  <a:spcPct val="35000"/>
                </a:spcAft>
                <a:buNone/>
              </a:pPr>
              <a:r>
                <a:rPr lang="tr-TR" sz="2000" kern="1200" dirty="0"/>
                <a:t>İkili karşılaştırma Matrisi.    Oluşturma:</a:t>
              </a:r>
            </a:p>
          </p:txBody>
        </p:sp>
        <p:sp>
          <p:nvSpPr>
            <p:cNvPr id="12" name="Serbest Form 11">
              <a:extLst>
                <a:ext uri="{FF2B5EF4-FFF2-40B4-BE49-F238E27FC236}">
                  <a16:creationId xmlns:a16="http://schemas.microsoft.com/office/drawing/2014/main" id="{95256FC0-89F1-F866-B1AD-B6D254241DEB}"/>
                </a:ext>
              </a:extLst>
            </p:cNvPr>
            <p:cNvSpPr/>
            <p:nvPr/>
          </p:nvSpPr>
          <p:spPr>
            <a:xfrm>
              <a:off x="3715654" y="4490678"/>
              <a:ext cx="4803877" cy="575051"/>
            </a:xfrm>
            <a:custGeom>
              <a:avLst/>
              <a:gdLst>
                <a:gd name="connsiteX0" fmla="*/ 95844 w 575051"/>
                <a:gd name="connsiteY0" fmla="*/ 0 h 4803877"/>
                <a:gd name="connsiteX1" fmla="*/ 479207 w 575051"/>
                <a:gd name="connsiteY1" fmla="*/ 0 h 4803877"/>
                <a:gd name="connsiteX2" fmla="*/ 575051 w 575051"/>
                <a:gd name="connsiteY2" fmla="*/ 95844 h 4803877"/>
                <a:gd name="connsiteX3" fmla="*/ 575051 w 575051"/>
                <a:gd name="connsiteY3" fmla="*/ 4803877 h 4803877"/>
                <a:gd name="connsiteX4" fmla="*/ 575051 w 575051"/>
                <a:gd name="connsiteY4" fmla="*/ 4803877 h 4803877"/>
                <a:gd name="connsiteX5" fmla="*/ 0 w 575051"/>
                <a:gd name="connsiteY5" fmla="*/ 4803877 h 4803877"/>
                <a:gd name="connsiteX6" fmla="*/ 0 w 575051"/>
                <a:gd name="connsiteY6" fmla="*/ 4803877 h 4803877"/>
                <a:gd name="connsiteX7" fmla="*/ 0 w 575051"/>
                <a:gd name="connsiteY7" fmla="*/ 95844 h 4803877"/>
                <a:gd name="connsiteX8" fmla="*/ 95844 w 575051"/>
                <a:gd name="connsiteY8" fmla="*/ 0 h 480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051" h="4803877">
                  <a:moveTo>
                    <a:pt x="575051" y="800667"/>
                  </a:moveTo>
                  <a:lnTo>
                    <a:pt x="575051" y="4003210"/>
                  </a:lnTo>
                  <a:cubicBezTo>
                    <a:pt x="575051" y="4445402"/>
                    <a:pt x="569914" y="4803873"/>
                    <a:pt x="563578" y="4803873"/>
                  </a:cubicBezTo>
                  <a:lnTo>
                    <a:pt x="0" y="4803873"/>
                  </a:lnTo>
                  <a:lnTo>
                    <a:pt x="0" y="4803873"/>
                  </a:lnTo>
                  <a:lnTo>
                    <a:pt x="0" y="4"/>
                  </a:lnTo>
                  <a:lnTo>
                    <a:pt x="0" y="4"/>
                  </a:lnTo>
                  <a:lnTo>
                    <a:pt x="563578" y="4"/>
                  </a:lnTo>
                  <a:cubicBezTo>
                    <a:pt x="569914" y="4"/>
                    <a:pt x="575051" y="358475"/>
                    <a:pt x="575051" y="80066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4742" rIns="81412" bIns="54742" numCol="1" spcCol="1270" anchor="ctr" anchorCtr="0">
              <a:noAutofit/>
            </a:bodyPr>
            <a:lstStyle/>
            <a:p>
              <a:pPr marL="114300" lvl="1" indent="-114300" algn="l" defTabSz="622300">
                <a:lnSpc>
                  <a:spcPct val="90000"/>
                </a:lnSpc>
                <a:spcBef>
                  <a:spcPct val="0"/>
                </a:spcBef>
                <a:spcAft>
                  <a:spcPct val="15000"/>
                </a:spcAft>
                <a:buChar char="•"/>
              </a:pPr>
              <a:r>
                <a:rPr lang="tr-TR" sz="1400" kern="1200" dirty="0"/>
                <a:t>Karşılaştırma matrisi normalleştirerek her kriterin ağırlığı elde edilir.</a:t>
              </a:r>
            </a:p>
          </p:txBody>
        </p:sp>
        <p:sp>
          <p:nvSpPr>
            <p:cNvPr id="13" name="Serbest Form 12">
              <a:extLst>
                <a:ext uri="{FF2B5EF4-FFF2-40B4-BE49-F238E27FC236}">
                  <a16:creationId xmlns:a16="http://schemas.microsoft.com/office/drawing/2014/main" id="{7BF6CD89-4B0B-BDC6-59CA-E5CDD49FF4EC}"/>
                </a:ext>
              </a:extLst>
            </p:cNvPr>
            <p:cNvSpPr/>
            <p:nvPr/>
          </p:nvSpPr>
          <p:spPr>
            <a:xfrm>
              <a:off x="1013473" y="4418796"/>
              <a:ext cx="2702181" cy="718814"/>
            </a:xfrm>
            <a:custGeom>
              <a:avLst/>
              <a:gdLst>
                <a:gd name="connsiteX0" fmla="*/ 0 w 2702181"/>
                <a:gd name="connsiteY0" fmla="*/ 119805 h 718814"/>
                <a:gd name="connsiteX1" fmla="*/ 119805 w 2702181"/>
                <a:gd name="connsiteY1" fmla="*/ 0 h 718814"/>
                <a:gd name="connsiteX2" fmla="*/ 2582376 w 2702181"/>
                <a:gd name="connsiteY2" fmla="*/ 0 h 718814"/>
                <a:gd name="connsiteX3" fmla="*/ 2702181 w 2702181"/>
                <a:gd name="connsiteY3" fmla="*/ 119805 h 718814"/>
                <a:gd name="connsiteX4" fmla="*/ 2702181 w 2702181"/>
                <a:gd name="connsiteY4" fmla="*/ 599009 h 718814"/>
                <a:gd name="connsiteX5" fmla="*/ 2582376 w 2702181"/>
                <a:gd name="connsiteY5" fmla="*/ 718814 h 718814"/>
                <a:gd name="connsiteX6" fmla="*/ 119805 w 2702181"/>
                <a:gd name="connsiteY6" fmla="*/ 718814 h 718814"/>
                <a:gd name="connsiteX7" fmla="*/ 0 w 2702181"/>
                <a:gd name="connsiteY7" fmla="*/ 599009 h 718814"/>
                <a:gd name="connsiteX8" fmla="*/ 0 w 2702181"/>
                <a:gd name="connsiteY8" fmla="*/ 119805 h 7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81" h="718814">
                  <a:moveTo>
                    <a:pt x="0" y="119805"/>
                  </a:moveTo>
                  <a:cubicBezTo>
                    <a:pt x="0" y="53639"/>
                    <a:pt x="53639" y="0"/>
                    <a:pt x="119805" y="0"/>
                  </a:cubicBezTo>
                  <a:lnTo>
                    <a:pt x="2582376" y="0"/>
                  </a:lnTo>
                  <a:cubicBezTo>
                    <a:pt x="2648542" y="0"/>
                    <a:pt x="2702181" y="53639"/>
                    <a:pt x="2702181" y="119805"/>
                  </a:cubicBezTo>
                  <a:lnTo>
                    <a:pt x="2702181" y="599009"/>
                  </a:lnTo>
                  <a:cubicBezTo>
                    <a:pt x="2702181" y="665175"/>
                    <a:pt x="2648542" y="718814"/>
                    <a:pt x="2582376" y="718814"/>
                  </a:cubicBezTo>
                  <a:lnTo>
                    <a:pt x="119805" y="718814"/>
                  </a:lnTo>
                  <a:cubicBezTo>
                    <a:pt x="53639" y="718814"/>
                    <a:pt x="0" y="665175"/>
                    <a:pt x="0" y="599009"/>
                  </a:cubicBezTo>
                  <a:lnTo>
                    <a:pt x="0" y="1198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290" tIns="73190" rIns="111290" bIns="73190" numCol="1" spcCol="1270" anchor="ctr" anchorCtr="0">
              <a:noAutofit/>
            </a:bodyPr>
            <a:lstStyle/>
            <a:p>
              <a:pPr marL="0" lvl="0" indent="0" algn="ctr" defTabSz="889000">
                <a:lnSpc>
                  <a:spcPct val="90000"/>
                </a:lnSpc>
                <a:spcBef>
                  <a:spcPct val="0"/>
                </a:spcBef>
                <a:spcAft>
                  <a:spcPct val="35000"/>
                </a:spcAft>
                <a:buNone/>
              </a:pPr>
              <a:r>
                <a:rPr lang="tr-TR" sz="2000" kern="1200" dirty="0"/>
                <a:t>Kriter Ağırlıklarının Hesaplanması:</a:t>
              </a:r>
            </a:p>
          </p:txBody>
        </p:sp>
        <p:sp>
          <p:nvSpPr>
            <p:cNvPr id="14" name="Serbest Form 13">
              <a:extLst>
                <a:ext uri="{FF2B5EF4-FFF2-40B4-BE49-F238E27FC236}">
                  <a16:creationId xmlns:a16="http://schemas.microsoft.com/office/drawing/2014/main" id="{9EB75501-083F-DE81-ACA2-BDE114A08B1C}"/>
                </a:ext>
              </a:extLst>
            </p:cNvPr>
            <p:cNvSpPr/>
            <p:nvPr/>
          </p:nvSpPr>
          <p:spPr>
            <a:xfrm>
              <a:off x="3715654" y="5245432"/>
              <a:ext cx="4803877" cy="575051"/>
            </a:xfrm>
            <a:custGeom>
              <a:avLst/>
              <a:gdLst>
                <a:gd name="connsiteX0" fmla="*/ 95844 w 575051"/>
                <a:gd name="connsiteY0" fmla="*/ 0 h 4803877"/>
                <a:gd name="connsiteX1" fmla="*/ 479207 w 575051"/>
                <a:gd name="connsiteY1" fmla="*/ 0 h 4803877"/>
                <a:gd name="connsiteX2" fmla="*/ 575051 w 575051"/>
                <a:gd name="connsiteY2" fmla="*/ 95844 h 4803877"/>
                <a:gd name="connsiteX3" fmla="*/ 575051 w 575051"/>
                <a:gd name="connsiteY3" fmla="*/ 4803877 h 4803877"/>
                <a:gd name="connsiteX4" fmla="*/ 575051 w 575051"/>
                <a:gd name="connsiteY4" fmla="*/ 4803877 h 4803877"/>
                <a:gd name="connsiteX5" fmla="*/ 0 w 575051"/>
                <a:gd name="connsiteY5" fmla="*/ 4803877 h 4803877"/>
                <a:gd name="connsiteX6" fmla="*/ 0 w 575051"/>
                <a:gd name="connsiteY6" fmla="*/ 4803877 h 4803877"/>
                <a:gd name="connsiteX7" fmla="*/ 0 w 575051"/>
                <a:gd name="connsiteY7" fmla="*/ 95844 h 4803877"/>
                <a:gd name="connsiteX8" fmla="*/ 95844 w 575051"/>
                <a:gd name="connsiteY8" fmla="*/ 0 h 480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051" h="4803877">
                  <a:moveTo>
                    <a:pt x="575051" y="800667"/>
                  </a:moveTo>
                  <a:lnTo>
                    <a:pt x="575051" y="4003210"/>
                  </a:lnTo>
                  <a:cubicBezTo>
                    <a:pt x="575051" y="4445402"/>
                    <a:pt x="569914" y="4803873"/>
                    <a:pt x="563578" y="4803873"/>
                  </a:cubicBezTo>
                  <a:lnTo>
                    <a:pt x="0" y="4803873"/>
                  </a:lnTo>
                  <a:lnTo>
                    <a:pt x="0" y="4803873"/>
                  </a:lnTo>
                  <a:lnTo>
                    <a:pt x="0" y="4"/>
                  </a:lnTo>
                  <a:lnTo>
                    <a:pt x="0" y="4"/>
                  </a:lnTo>
                  <a:lnTo>
                    <a:pt x="563578" y="4"/>
                  </a:lnTo>
                  <a:cubicBezTo>
                    <a:pt x="569914" y="4"/>
                    <a:pt x="575051" y="358475"/>
                    <a:pt x="575051" y="80066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4742" rIns="81412" bIns="54742" numCol="1" spcCol="1270" anchor="ctr" anchorCtr="0">
              <a:noAutofit/>
            </a:bodyPr>
            <a:lstStyle/>
            <a:p>
              <a:pPr marL="114300" lvl="1" indent="-114300" algn="l" defTabSz="622300">
                <a:lnSpc>
                  <a:spcPct val="90000"/>
                </a:lnSpc>
                <a:spcBef>
                  <a:spcPct val="0"/>
                </a:spcBef>
                <a:spcAft>
                  <a:spcPct val="15000"/>
                </a:spcAft>
                <a:buChar char="•"/>
              </a:pPr>
              <a:r>
                <a:rPr lang="tr-TR" sz="1400" kern="1200" dirty="0"/>
                <a:t>Kullanıcın verdiği puanların ne kadar tutarlı olduğunu ölçmek için </a:t>
              </a:r>
              <a:r>
                <a:rPr lang="tr-TR" sz="1400" kern="1200" dirty="0" err="1"/>
                <a:t>Consistency</a:t>
              </a:r>
              <a:r>
                <a:rPr lang="tr-TR" sz="1400" kern="1200" dirty="0"/>
                <a:t> </a:t>
              </a:r>
              <a:r>
                <a:rPr lang="tr-TR" sz="1400" kern="1200" dirty="0" err="1"/>
                <a:t>Ratio</a:t>
              </a:r>
              <a:r>
                <a:rPr lang="tr-TR" sz="1400" kern="1200" dirty="0"/>
                <a:t> (CR) hesaplanır.</a:t>
              </a:r>
            </a:p>
          </p:txBody>
        </p:sp>
        <p:sp>
          <p:nvSpPr>
            <p:cNvPr id="15" name="Serbest Form 14">
              <a:extLst>
                <a:ext uri="{FF2B5EF4-FFF2-40B4-BE49-F238E27FC236}">
                  <a16:creationId xmlns:a16="http://schemas.microsoft.com/office/drawing/2014/main" id="{6799BDD6-7062-A89C-B3EB-A0570E391225}"/>
                </a:ext>
              </a:extLst>
            </p:cNvPr>
            <p:cNvSpPr/>
            <p:nvPr/>
          </p:nvSpPr>
          <p:spPr>
            <a:xfrm>
              <a:off x="1013473" y="5173551"/>
              <a:ext cx="2702181" cy="718814"/>
            </a:xfrm>
            <a:custGeom>
              <a:avLst/>
              <a:gdLst>
                <a:gd name="connsiteX0" fmla="*/ 0 w 2702181"/>
                <a:gd name="connsiteY0" fmla="*/ 119805 h 718814"/>
                <a:gd name="connsiteX1" fmla="*/ 119805 w 2702181"/>
                <a:gd name="connsiteY1" fmla="*/ 0 h 718814"/>
                <a:gd name="connsiteX2" fmla="*/ 2582376 w 2702181"/>
                <a:gd name="connsiteY2" fmla="*/ 0 h 718814"/>
                <a:gd name="connsiteX3" fmla="*/ 2702181 w 2702181"/>
                <a:gd name="connsiteY3" fmla="*/ 119805 h 718814"/>
                <a:gd name="connsiteX4" fmla="*/ 2702181 w 2702181"/>
                <a:gd name="connsiteY4" fmla="*/ 599009 h 718814"/>
                <a:gd name="connsiteX5" fmla="*/ 2582376 w 2702181"/>
                <a:gd name="connsiteY5" fmla="*/ 718814 h 718814"/>
                <a:gd name="connsiteX6" fmla="*/ 119805 w 2702181"/>
                <a:gd name="connsiteY6" fmla="*/ 718814 h 718814"/>
                <a:gd name="connsiteX7" fmla="*/ 0 w 2702181"/>
                <a:gd name="connsiteY7" fmla="*/ 599009 h 718814"/>
                <a:gd name="connsiteX8" fmla="*/ 0 w 2702181"/>
                <a:gd name="connsiteY8" fmla="*/ 119805 h 71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81" h="718814">
                  <a:moveTo>
                    <a:pt x="0" y="119805"/>
                  </a:moveTo>
                  <a:cubicBezTo>
                    <a:pt x="0" y="53639"/>
                    <a:pt x="53639" y="0"/>
                    <a:pt x="119805" y="0"/>
                  </a:cubicBezTo>
                  <a:lnTo>
                    <a:pt x="2582376" y="0"/>
                  </a:lnTo>
                  <a:cubicBezTo>
                    <a:pt x="2648542" y="0"/>
                    <a:pt x="2702181" y="53639"/>
                    <a:pt x="2702181" y="119805"/>
                  </a:cubicBezTo>
                  <a:lnTo>
                    <a:pt x="2702181" y="599009"/>
                  </a:lnTo>
                  <a:cubicBezTo>
                    <a:pt x="2702181" y="665175"/>
                    <a:pt x="2648542" y="718814"/>
                    <a:pt x="2582376" y="718814"/>
                  </a:cubicBezTo>
                  <a:lnTo>
                    <a:pt x="119805" y="718814"/>
                  </a:lnTo>
                  <a:cubicBezTo>
                    <a:pt x="53639" y="718814"/>
                    <a:pt x="0" y="665175"/>
                    <a:pt x="0" y="599009"/>
                  </a:cubicBezTo>
                  <a:lnTo>
                    <a:pt x="0" y="11980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290" tIns="73190" rIns="111290" bIns="73190" numCol="1" spcCol="1270" anchor="ctr" anchorCtr="0">
              <a:noAutofit/>
            </a:bodyPr>
            <a:lstStyle/>
            <a:p>
              <a:pPr marL="0" lvl="0" indent="0" algn="ctr" defTabSz="889000">
                <a:lnSpc>
                  <a:spcPct val="90000"/>
                </a:lnSpc>
                <a:spcBef>
                  <a:spcPct val="0"/>
                </a:spcBef>
                <a:spcAft>
                  <a:spcPct val="35000"/>
                </a:spcAft>
                <a:buNone/>
              </a:pPr>
              <a:r>
                <a:rPr lang="tr-TR" sz="2000" kern="1200" dirty="0"/>
                <a:t>Tutarlılık kontrolü (CR Hesabı) : </a:t>
              </a:r>
            </a:p>
          </p:txBody>
        </p:sp>
      </p:grpSp>
      <p:sp>
        <p:nvSpPr>
          <p:cNvPr id="5" name="Metin kutusu 4">
            <a:extLst>
              <a:ext uri="{FF2B5EF4-FFF2-40B4-BE49-F238E27FC236}">
                <a16:creationId xmlns:a16="http://schemas.microsoft.com/office/drawing/2014/main" id="{3303CEB9-B029-BE8D-03FF-0CA80E001917}"/>
              </a:ext>
            </a:extLst>
          </p:cNvPr>
          <p:cNvSpPr txBox="1"/>
          <p:nvPr/>
        </p:nvSpPr>
        <p:spPr>
          <a:xfrm>
            <a:off x="636104" y="1814767"/>
            <a:ext cx="1106428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t>AHP (Analitik Hiyerarşi Süreci), çok kriterli karar verme yöntemlerinden biridir. Karar vericinin, birbirinden farklı ve birbiriyle çelişen kriterleri karşılaştırarak en uygun seçeneği belirlemesine yardımcı olur.</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Bu çalışmada, </a:t>
            </a:r>
            <a:r>
              <a:rPr lang="tr-TR" sz="1600" dirty="0"/>
              <a:t>tedarikçileri, önem derecesi farklı olan kriterlere göre objektif ve matematiksel şekilde değerlendirmeleri amacıyla uygulanmıştır.</a:t>
            </a:r>
            <a:endParaRPr kumimoji="0" lang="tr-TR" sz="15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00500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0087-B0FA-823C-948E-369E640D7FA4}"/>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1D21927B-A989-CA3F-73AC-118EFCA375CD}"/>
              </a:ext>
            </a:extLst>
          </p:cNvPr>
          <p:cNvPicPr>
            <a:picLocks noChangeAspect="1"/>
          </p:cNvPicPr>
          <p:nvPr/>
        </p:nvPicPr>
        <p:blipFill>
          <a:blip r:embed="rId3"/>
          <a:stretch>
            <a:fillRect/>
          </a:stretch>
        </p:blipFill>
        <p:spPr>
          <a:xfrm>
            <a:off x="0" y="0"/>
            <a:ext cx="12191999" cy="6858000"/>
          </a:xfrm>
          <a:prstGeom prst="rect">
            <a:avLst/>
          </a:prstGeom>
        </p:spPr>
      </p:pic>
      <p:sp>
        <p:nvSpPr>
          <p:cNvPr id="2" name="Başlık 1">
            <a:extLst>
              <a:ext uri="{FF2B5EF4-FFF2-40B4-BE49-F238E27FC236}">
                <a16:creationId xmlns:a16="http://schemas.microsoft.com/office/drawing/2014/main" id="{FE49C2C8-B84A-E534-0C26-DF4CC890B201}"/>
              </a:ext>
            </a:extLst>
          </p:cNvPr>
          <p:cNvSpPr>
            <a:spLocks noGrp="1"/>
          </p:cNvSpPr>
          <p:nvPr>
            <p:ph type="title"/>
          </p:nvPr>
        </p:nvSpPr>
        <p:spPr/>
        <p:txBody>
          <a:bodyPr>
            <a:normAutofit fontScale="90000"/>
          </a:bodyPr>
          <a:lstStyle/>
          <a:p>
            <a:r>
              <a:rPr lang="tr-TR" sz="4000" dirty="0"/>
              <a:t>ÖNERİLEN ÇÖZÜM YÖNTEMİ</a:t>
            </a:r>
            <a:br>
              <a:rPr lang="tr-TR" sz="2800" dirty="0"/>
            </a:br>
            <a:br>
              <a:rPr lang="tr-TR" sz="3200" dirty="0"/>
            </a:br>
            <a:r>
              <a:rPr lang="tr-TR" sz="3200" dirty="0"/>
              <a:t>ANALİTİK HİYERAŞİ SÜRECİ (AHP)YÖNTEMİ</a:t>
            </a:r>
            <a:endParaRPr lang="tr-TR" dirty="0"/>
          </a:p>
        </p:txBody>
      </p:sp>
      <p:sp>
        <p:nvSpPr>
          <p:cNvPr id="3" name="İçerik Yer Tutucusu 2">
            <a:extLst>
              <a:ext uri="{FF2B5EF4-FFF2-40B4-BE49-F238E27FC236}">
                <a16:creationId xmlns:a16="http://schemas.microsoft.com/office/drawing/2014/main" id="{70A94E8E-98A7-D945-5466-CD23789C2DC8}"/>
              </a:ext>
            </a:extLst>
          </p:cNvPr>
          <p:cNvSpPr>
            <a:spLocks noGrp="1"/>
          </p:cNvSpPr>
          <p:nvPr>
            <p:ph idx="1"/>
          </p:nvPr>
        </p:nvSpPr>
        <p:spPr>
          <a:xfrm>
            <a:off x="1115568" y="2143432"/>
            <a:ext cx="10168128" cy="4028768"/>
          </a:xfrm>
        </p:spPr>
        <p:txBody>
          <a:bodyPr/>
          <a:lstStyle/>
          <a:p>
            <a:pPr marL="0" indent="0">
              <a:buNone/>
            </a:pPr>
            <a:r>
              <a:rPr lang="tr-TR" dirty="0"/>
              <a:t>AHP (Analitik Hiyerarşi Süreci) Matematiksel Formülü:</a:t>
            </a:r>
          </a:p>
          <a:p>
            <a:endParaRPr lang="tr-TR" dirty="0"/>
          </a:p>
          <a:p>
            <a:endParaRPr lang="tr-TR" dirty="0"/>
          </a:p>
          <a:p>
            <a:endParaRPr lang="tr-TR" dirty="0"/>
          </a:p>
          <a:p>
            <a:pPr marL="0" indent="0">
              <a:buNone/>
            </a:pPr>
            <a:endParaRPr lang="tr-TR" dirty="0"/>
          </a:p>
          <a:p>
            <a:endParaRPr lang="tr-TR" dirty="0"/>
          </a:p>
        </p:txBody>
      </p:sp>
      <mc:AlternateContent xmlns:mc="http://schemas.openxmlformats.org/markup-compatibility/2006" xmlns:a14="http://schemas.microsoft.com/office/drawing/2010/main">
        <mc:Choice Requires="a14">
          <p:sp>
            <p:nvSpPr>
              <p:cNvPr id="5" name="Dikdörtgen 4">
                <a:extLst>
                  <a:ext uri="{FF2B5EF4-FFF2-40B4-BE49-F238E27FC236}">
                    <a16:creationId xmlns:a16="http://schemas.microsoft.com/office/drawing/2014/main" id="{AA4D32BF-B5BE-1F3D-09EF-A867429FE7B2}"/>
                  </a:ext>
                </a:extLst>
              </p:cNvPr>
              <p:cNvSpPr/>
              <p:nvPr/>
            </p:nvSpPr>
            <p:spPr>
              <a:xfrm>
                <a:off x="1588509" y="2777424"/>
                <a:ext cx="5983170" cy="79096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𝑁𝑜𝑟𝑚𝑎𝑙𝑖𝑧𝑎𝑠𝑦𝑜𝑛</m:t>
                      </m:r>
                      <m:r>
                        <a:rPr lang="tr-TR" sz="2000" i="1" dirty="0" smtClean="0">
                          <a:latin typeface="Cambria Math" panose="02040503050406030204" pitchFamily="18" charset="0"/>
                        </a:rPr>
                        <m:t> = </m:t>
                      </m:r>
                      <m:sSub>
                        <m:sSubPr>
                          <m:ctrlPr>
                            <a:rPr lang="tr-TR" sz="2000" b="1" i="1" smtClean="0">
                              <a:effectLst/>
                              <a:latin typeface="Cambria Math" panose="02040503050406030204" pitchFamily="18" charset="0"/>
                              <a:ea typeface="Times New Roman" panose="02020603050405020304" pitchFamily="18" charset="0"/>
                            </a:rPr>
                          </m:ctrlPr>
                        </m:sSubPr>
                        <m:e>
                          <m:r>
                            <a:rPr lang="tr-TR" sz="2000" b="1" i="1" smtClean="0">
                              <a:effectLst/>
                              <a:latin typeface="Cambria Math" panose="02040503050406030204" pitchFamily="18" charset="0"/>
                              <a:ea typeface="Times New Roman" panose="02020603050405020304" pitchFamily="18" charset="0"/>
                            </a:rPr>
                            <m:t>𝑨</m:t>
                          </m:r>
                        </m:e>
                        <m:sub>
                          <m:r>
                            <a:rPr lang="tr-TR" sz="2000" b="1" i="1">
                              <a:effectLst/>
                              <a:latin typeface="Cambria Math" panose="02040503050406030204" pitchFamily="18" charset="0"/>
                              <a:ea typeface="Times New Roman" panose="02020603050405020304" pitchFamily="18" charset="0"/>
                            </a:rPr>
                            <m:t>𝒊𝒋</m:t>
                          </m:r>
                        </m:sub>
                      </m:sSub>
                      <m:r>
                        <a:rPr lang="tr-TR" sz="2000" b="1" i="1">
                          <a:effectLst/>
                          <a:latin typeface="Cambria Math" panose="02040503050406030204" pitchFamily="18" charset="0"/>
                          <a:ea typeface="Times New Roman" panose="02020603050405020304" pitchFamily="18" charset="0"/>
                        </a:rPr>
                        <m:t>= </m:t>
                      </m:r>
                      <m:f>
                        <m:fPr>
                          <m:ctrlPr>
                            <a:rPr lang="tr-TR" sz="2000" b="1" i="1">
                              <a:effectLst/>
                              <a:latin typeface="Cambria Math" panose="02040503050406030204" pitchFamily="18" charset="0"/>
                              <a:ea typeface="Times New Roman" panose="02020603050405020304" pitchFamily="18" charset="0"/>
                            </a:rPr>
                          </m:ctrlPr>
                        </m:fPr>
                        <m:num>
                          <m:sSub>
                            <m:sSubPr>
                              <m:ctrlPr>
                                <a:rPr lang="tr-TR" sz="2000" b="1" i="1">
                                  <a:effectLst/>
                                  <a:latin typeface="Cambria Math" panose="02040503050406030204" pitchFamily="18" charset="0"/>
                                  <a:ea typeface="Times New Roman" panose="02020603050405020304" pitchFamily="18" charset="0"/>
                                </a:rPr>
                              </m:ctrlPr>
                            </m:sSubPr>
                            <m:e>
                              <m:r>
                                <a:rPr lang="tr-TR" sz="2000" b="1" i="1" smtClean="0">
                                  <a:effectLst/>
                                  <a:latin typeface="Cambria Math" panose="02040503050406030204" pitchFamily="18" charset="0"/>
                                  <a:ea typeface="Times New Roman" panose="02020603050405020304" pitchFamily="18" charset="0"/>
                                </a:rPr>
                                <m:t>𝒂</m:t>
                              </m:r>
                            </m:e>
                            <m:sub>
                              <m:r>
                                <a:rPr lang="tr-TR" sz="2000" b="1" i="1" smtClean="0">
                                  <a:effectLst/>
                                  <a:latin typeface="Cambria Math" panose="02040503050406030204" pitchFamily="18" charset="0"/>
                                  <a:ea typeface="Times New Roman" panose="02020603050405020304" pitchFamily="18" charset="0"/>
                                </a:rPr>
                                <m:t>𝒊</m:t>
                              </m:r>
                              <m:r>
                                <a:rPr lang="tr-TR" sz="2000" b="1" i="1">
                                  <a:effectLst/>
                                  <a:latin typeface="Cambria Math" panose="02040503050406030204" pitchFamily="18" charset="0"/>
                                  <a:ea typeface="Times New Roman" panose="02020603050405020304" pitchFamily="18" charset="0"/>
                                </a:rPr>
                                <m:t>𝒋</m:t>
                              </m:r>
                            </m:sub>
                          </m:sSub>
                        </m:num>
                        <m:den>
                          <m:nary>
                            <m:naryPr>
                              <m:chr m:val="∑"/>
                              <m:limLoc m:val="subSup"/>
                              <m:ctrlPr>
                                <a:rPr lang="tr-TR" sz="2000" b="1" i="1" smtClean="0">
                                  <a:effectLst/>
                                  <a:latin typeface="Cambria Math" panose="02040503050406030204" pitchFamily="18" charset="0"/>
                                </a:rPr>
                              </m:ctrlPr>
                            </m:naryPr>
                            <m:sub>
                              <m:r>
                                <m:rPr>
                                  <m:brk m:alnAt="25"/>
                                </m:rPr>
                                <a:rPr lang="tr-TR" sz="2000" b="1" i="1" smtClean="0">
                                  <a:effectLst/>
                                  <a:latin typeface="Cambria Math" panose="02040503050406030204" pitchFamily="18" charset="0"/>
                                </a:rPr>
                                <m:t>𝒊</m:t>
                              </m:r>
                              <m:r>
                                <a:rPr lang="tr-TR" sz="2000" b="1" i="1" smtClean="0">
                                  <a:effectLst/>
                                  <a:latin typeface="Cambria Math" panose="02040503050406030204" pitchFamily="18" charset="0"/>
                                </a:rPr>
                                <m:t>=</m:t>
                              </m:r>
                              <m:r>
                                <a:rPr lang="tr-TR" sz="2000" b="1" i="1" smtClean="0">
                                  <a:effectLst/>
                                  <a:latin typeface="Cambria Math" panose="02040503050406030204" pitchFamily="18" charset="0"/>
                                </a:rPr>
                                <m:t>𝟏</m:t>
                              </m:r>
                            </m:sub>
                            <m:sup>
                              <m:r>
                                <a:rPr lang="tr-TR" sz="2000" b="1" i="1" smtClean="0">
                                  <a:effectLst/>
                                  <a:latin typeface="Cambria Math" panose="02040503050406030204" pitchFamily="18" charset="0"/>
                                </a:rPr>
                                <m:t>𝒏</m:t>
                              </m:r>
                            </m:sup>
                            <m:e>
                              <m:sSub>
                                <m:sSubPr>
                                  <m:ctrlPr>
                                    <a:rPr lang="tr-TR" sz="2000" b="1" i="1" smtClean="0">
                                      <a:effectLst/>
                                      <a:latin typeface="Cambria Math" panose="02040503050406030204" pitchFamily="18" charset="0"/>
                                    </a:rPr>
                                  </m:ctrlPr>
                                </m:sSubPr>
                                <m:e>
                                  <m:r>
                                    <a:rPr lang="tr-TR" sz="2000" b="1" i="1" smtClean="0">
                                      <a:effectLst/>
                                      <a:latin typeface="Cambria Math" panose="02040503050406030204" pitchFamily="18" charset="0"/>
                                    </a:rPr>
                                    <m:t>𝒂</m:t>
                                  </m:r>
                                </m:e>
                                <m:sub>
                                  <m:r>
                                    <a:rPr lang="tr-TR" sz="2000" b="1" i="1" smtClean="0">
                                      <a:effectLst/>
                                      <a:latin typeface="Cambria Math" panose="02040503050406030204" pitchFamily="18" charset="0"/>
                                    </a:rPr>
                                    <m:t>𝒊𝒋</m:t>
                                  </m:r>
                                </m:sub>
                              </m:sSub>
                            </m:e>
                          </m:nary>
                        </m:den>
                      </m:f>
                    </m:oMath>
                  </m:oMathPara>
                </a14:m>
                <a:endParaRPr lang="tr-TR" sz="2000" dirty="0"/>
              </a:p>
            </p:txBody>
          </p:sp>
        </mc:Choice>
        <mc:Fallback xmlns="">
          <p:sp>
            <p:nvSpPr>
              <p:cNvPr id="5" name="Dikdörtgen 4">
                <a:extLst>
                  <a:ext uri="{FF2B5EF4-FFF2-40B4-BE49-F238E27FC236}">
                    <a16:creationId xmlns:a16="http://schemas.microsoft.com/office/drawing/2014/main" id="{AA4D32BF-B5BE-1F3D-09EF-A867429FE7B2}"/>
                  </a:ext>
                </a:extLst>
              </p:cNvPr>
              <p:cNvSpPr>
                <a:spLocks noRot="1" noChangeAspect="1" noMove="1" noResize="1" noEditPoints="1" noAdjustHandles="1" noChangeArrowheads="1" noChangeShapeType="1" noTextEdit="1"/>
              </p:cNvSpPr>
              <p:nvPr/>
            </p:nvSpPr>
            <p:spPr>
              <a:xfrm>
                <a:off x="1588509" y="2777424"/>
                <a:ext cx="5983170" cy="790966"/>
              </a:xfrm>
              <a:prstGeom prst="rect">
                <a:avLst/>
              </a:prstGeom>
              <a:blipFill>
                <a:blip r:embed="rId4"/>
                <a:stretch>
                  <a:fillRect t="-17188" b="-81250"/>
                </a:stretch>
              </a:blip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Dikdörtgen 5">
                <a:extLst>
                  <a:ext uri="{FF2B5EF4-FFF2-40B4-BE49-F238E27FC236}">
                    <a16:creationId xmlns:a16="http://schemas.microsoft.com/office/drawing/2014/main" id="{AD9F9A4A-6B66-0997-22E4-D113BF1CB7DB}"/>
                  </a:ext>
                </a:extLst>
              </p:cNvPr>
              <p:cNvSpPr/>
              <p:nvPr/>
            </p:nvSpPr>
            <p:spPr>
              <a:xfrm>
                <a:off x="1588508" y="4256382"/>
                <a:ext cx="5983170" cy="779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tr-TR" b="1" i="0" smtClean="0">
                          <a:latin typeface="Cambria Math" panose="02040503050406030204" pitchFamily="18" charset="0"/>
                          <a:ea typeface="Times New Roman" panose="02020603050405020304" pitchFamily="18" charset="0"/>
                        </a:rPr>
                        <m:t>𝐊𝐫𝐢𝐭𝐞𝐫</m:t>
                      </m:r>
                      <m:r>
                        <a:rPr lang="tr-TR" b="1" i="0" smtClean="0">
                          <a:latin typeface="Cambria Math" panose="02040503050406030204" pitchFamily="18" charset="0"/>
                          <a:ea typeface="Times New Roman" panose="02020603050405020304" pitchFamily="18" charset="0"/>
                        </a:rPr>
                        <m:t> </m:t>
                      </m:r>
                      <m:r>
                        <a:rPr lang="tr-TR" b="1" i="0" smtClean="0">
                          <a:latin typeface="Cambria Math" panose="02040503050406030204" pitchFamily="18" charset="0"/>
                          <a:ea typeface="Times New Roman" panose="02020603050405020304" pitchFamily="18" charset="0"/>
                        </a:rPr>
                        <m:t>𝐀</m:t>
                      </m:r>
                      <m:r>
                        <a:rPr lang="tr-TR" b="1" i="0" smtClean="0">
                          <a:latin typeface="Cambria Math" panose="02040503050406030204" pitchFamily="18" charset="0"/>
                          <a:ea typeface="Times New Roman" panose="02020603050405020304" pitchFamily="18" charset="0"/>
                        </a:rPr>
                        <m:t>ğı</m:t>
                      </m:r>
                      <m:r>
                        <a:rPr lang="tr-TR" b="1" i="0" smtClean="0">
                          <a:latin typeface="Cambria Math" panose="02040503050406030204" pitchFamily="18" charset="0"/>
                          <a:ea typeface="Times New Roman" panose="02020603050405020304" pitchFamily="18" charset="0"/>
                        </a:rPr>
                        <m:t>𝐫𝐥</m:t>
                      </m:r>
                      <m:r>
                        <a:rPr lang="tr-TR" b="1" i="0" smtClean="0">
                          <a:latin typeface="Cambria Math" panose="02040503050406030204" pitchFamily="18" charset="0"/>
                          <a:ea typeface="Times New Roman" panose="02020603050405020304" pitchFamily="18" charset="0"/>
                        </a:rPr>
                        <m:t>ı</m:t>
                      </m:r>
                      <m:r>
                        <a:rPr lang="tr-TR" b="1" i="0" smtClean="0">
                          <a:latin typeface="Cambria Math" panose="02040503050406030204" pitchFamily="18" charset="0"/>
                          <a:ea typeface="Times New Roman" panose="02020603050405020304" pitchFamily="18" charset="0"/>
                        </a:rPr>
                        <m:t>𝐤𝐥𝐚𝐫</m:t>
                      </m:r>
                      <m:r>
                        <a:rPr lang="tr-TR" b="1" i="0" smtClean="0">
                          <a:latin typeface="Cambria Math" panose="02040503050406030204" pitchFamily="18" charset="0"/>
                          <a:ea typeface="Times New Roman" panose="02020603050405020304" pitchFamily="18" charset="0"/>
                        </a:rPr>
                        <m:t>ı=</m:t>
                      </m:r>
                      <m:r>
                        <a:rPr lang="tr-TR" b="1" i="1" smtClean="0">
                          <a:latin typeface="Cambria Math" panose="02040503050406030204" pitchFamily="18" charset="0"/>
                          <a:ea typeface="Times New Roman" panose="02020603050405020304" pitchFamily="18" charset="0"/>
                        </a:rPr>
                        <m:t>𝒘𝒊</m:t>
                      </m:r>
                      <m:r>
                        <a:rPr lang="tr-TR" b="1" i="1" smtClean="0">
                          <a:latin typeface="Cambria Math" panose="02040503050406030204" pitchFamily="18" charset="0"/>
                          <a:ea typeface="Times New Roman" panose="02020603050405020304" pitchFamily="18" charset="0"/>
                        </a:rPr>
                        <m:t>= </m:t>
                      </m:r>
                      <m:f>
                        <m:fPr>
                          <m:ctrlPr>
                            <a:rPr lang="tr-TR" b="1" i="1" smtClean="0">
                              <a:latin typeface="Cambria Math" panose="02040503050406030204" pitchFamily="18" charset="0"/>
                              <a:ea typeface="Times New Roman" panose="02020603050405020304" pitchFamily="18" charset="0"/>
                            </a:rPr>
                          </m:ctrlPr>
                        </m:fPr>
                        <m:num>
                          <m:nary>
                            <m:naryPr>
                              <m:chr m:val="∑"/>
                              <m:limLoc m:val="subSup"/>
                              <m:ctrlPr>
                                <a:rPr lang="tr-TR" b="1" i="1" smtClean="0">
                                  <a:latin typeface="Cambria Math" panose="02040503050406030204" pitchFamily="18" charset="0"/>
                                </a:rPr>
                              </m:ctrlPr>
                            </m:naryPr>
                            <m:sub>
                              <m:r>
                                <m:rPr>
                                  <m:brk m:alnAt="25"/>
                                </m:rPr>
                                <a:rPr lang="tr-TR" b="1" i="1" smtClean="0">
                                  <a:latin typeface="Cambria Math" panose="02040503050406030204" pitchFamily="18" charset="0"/>
                                </a:rPr>
                                <m:t>𝒋</m:t>
                              </m:r>
                              <m:r>
                                <a:rPr lang="tr-TR" b="1" i="1" smtClean="0">
                                  <a:latin typeface="Cambria Math" panose="02040503050406030204" pitchFamily="18" charset="0"/>
                                </a:rPr>
                                <m:t>=</m:t>
                              </m:r>
                              <m:r>
                                <a:rPr lang="tr-TR" b="1" i="1" smtClean="0">
                                  <a:latin typeface="Cambria Math" panose="02040503050406030204" pitchFamily="18" charset="0"/>
                                </a:rPr>
                                <m:t>𝟏</m:t>
                              </m:r>
                            </m:sub>
                            <m:sup>
                              <m:r>
                                <a:rPr lang="tr-TR" b="1" i="1" smtClean="0">
                                  <a:latin typeface="Cambria Math" panose="02040503050406030204" pitchFamily="18" charset="0"/>
                                </a:rPr>
                                <m:t>𝒏</m:t>
                              </m:r>
                            </m:sup>
                            <m:e>
                              <m:sSub>
                                <m:sSubPr>
                                  <m:ctrlPr>
                                    <a:rPr lang="tr-TR" b="1" i="1" smtClean="0">
                                      <a:latin typeface="Cambria Math" panose="02040503050406030204" pitchFamily="18" charset="0"/>
                                    </a:rPr>
                                  </m:ctrlPr>
                                </m:sSubPr>
                                <m:e>
                                  <m:r>
                                    <a:rPr lang="tr-TR" b="1" i="1" smtClean="0">
                                      <a:latin typeface="Cambria Math" panose="02040503050406030204" pitchFamily="18" charset="0"/>
                                    </a:rPr>
                                    <m:t>𝑨</m:t>
                                  </m:r>
                                </m:e>
                                <m:sub>
                                  <m:r>
                                    <a:rPr lang="tr-TR" b="1" i="1" smtClean="0">
                                      <a:latin typeface="Cambria Math" panose="02040503050406030204" pitchFamily="18" charset="0"/>
                                    </a:rPr>
                                    <m:t>𝒊𝒋</m:t>
                                  </m:r>
                                </m:sub>
                              </m:sSub>
                            </m:e>
                          </m:nary>
                        </m:num>
                        <m:den>
                          <m:r>
                            <a:rPr lang="tr-TR" b="1" i="1" smtClean="0">
                              <a:latin typeface="Cambria Math" panose="02040503050406030204" pitchFamily="18" charset="0"/>
                              <a:ea typeface="Times New Roman" panose="02020603050405020304" pitchFamily="18" charset="0"/>
                            </a:rPr>
                            <m:t>𝒏</m:t>
                          </m:r>
                        </m:den>
                      </m:f>
                    </m:oMath>
                  </m:oMathPara>
                </a14:m>
                <a:endParaRPr lang="tr-TR" dirty="0"/>
              </a:p>
            </p:txBody>
          </p:sp>
        </mc:Choice>
        <mc:Fallback xmlns="">
          <p:sp>
            <p:nvSpPr>
              <p:cNvPr id="6" name="Dikdörtgen 5">
                <a:extLst>
                  <a:ext uri="{FF2B5EF4-FFF2-40B4-BE49-F238E27FC236}">
                    <a16:creationId xmlns:a16="http://schemas.microsoft.com/office/drawing/2014/main" id="{AD9F9A4A-6B66-0997-22E4-D113BF1CB7DB}"/>
                  </a:ext>
                </a:extLst>
              </p:cNvPr>
              <p:cNvSpPr>
                <a:spLocks noRot="1" noChangeAspect="1" noMove="1" noResize="1" noEditPoints="1" noAdjustHandles="1" noChangeArrowheads="1" noChangeShapeType="1" noTextEdit="1"/>
              </p:cNvSpPr>
              <p:nvPr/>
            </p:nvSpPr>
            <p:spPr>
              <a:xfrm>
                <a:off x="1588508" y="4256382"/>
                <a:ext cx="5983170" cy="779484"/>
              </a:xfrm>
              <a:prstGeom prst="rect">
                <a:avLst/>
              </a:prstGeom>
              <a:blipFill>
                <a:blip r:embed="rId5"/>
                <a:stretch>
                  <a:fillRect t="-44444" b="-36508"/>
                </a:stretch>
              </a:blipFill>
            </p:spPr>
            <p:txBody>
              <a:bodyPr/>
              <a:lstStyle/>
              <a:p>
                <a:r>
                  <a:rPr lang="tr-TR">
                    <a:noFill/>
                  </a:rPr>
                  <a:t> </a:t>
                </a:r>
              </a:p>
            </p:txBody>
          </p:sp>
        </mc:Fallback>
      </mc:AlternateContent>
      <p:sp>
        <p:nvSpPr>
          <p:cNvPr id="7" name="Ok: Aşağı 6">
            <a:extLst>
              <a:ext uri="{FF2B5EF4-FFF2-40B4-BE49-F238E27FC236}">
                <a16:creationId xmlns:a16="http://schemas.microsoft.com/office/drawing/2014/main" id="{616DF356-2F4A-045B-DD86-D7FBE7D65E6A}"/>
              </a:ext>
            </a:extLst>
          </p:cNvPr>
          <p:cNvSpPr/>
          <p:nvPr/>
        </p:nvSpPr>
        <p:spPr>
          <a:xfrm>
            <a:off x="4387958" y="3714774"/>
            <a:ext cx="484632" cy="4288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8" name="Dikdörtgen 7">
                <a:extLst>
                  <a:ext uri="{FF2B5EF4-FFF2-40B4-BE49-F238E27FC236}">
                    <a16:creationId xmlns:a16="http://schemas.microsoft.com/office/drawing/2014/main" id="{B3F76B8C-0499-455E-4A5A-694AF5CF808A}"/>
                  </a:ext>
                </a:extLst>
              </p:cNvPr>
              <p:cNvSpPr/>
              <p:nvPr/>
            </p:nvSpPr>
            <p:spPr>
              <a:xfrm>
                <a:off x="1569429" y="5700070"/>
                <a:ext cx="6002249" cy="790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m:rPr>
                        <m:nor/>
                      </m:rPr>
                      <a:rPr lang="tr-TR" b="0" i="0" smtClean="0"/>
                      <m:t>               </m:t>
                    </m:r>
                    <m:r>
                      <m:rPr>
                        <m:nor/>
                      </m:rPr>
                      <a:rPr lang="tr-TR" smtClean="0"/>
                      <m:t>Tutarl</m:t>
                    </m:r>
                    <m:r>
                      <m:rPr>
                        <m:nor/>
                      </m:rPr>
                      <a:rPr lang="tr-TR" smtClean="0"/>
                      <m:t>ı</m:t>
                    </m:r>
                    <m:r>
                      <m:rPr>
                        <m:nor/>
                      </m:rPr>
                      <a:rPr lang="tr-TR" smtClean="0"/>
                      <m:t>l</m:t>
                    </m:r>
                    <m:r>
                      <m:rPr>
                        <m:nor/>
                      </m:rPr>
                      <a:rPr lang="tr-TR" smtClean="0"/>
                      <m:t>ı</m:t>
                    </m:r>
                    <m:r>
                      <m:rPr>
                        <m:nor/>
                      </m:rPr>
                      <a:rPr lang="tr-TR" smtClean="0"/>
                      <m:t>k</m:t>
                    </m:r>
                    <m:r>
                      <m:rPr>
                        <m:nor/>
                      </m:rPr>
                      <a:rPr lang="tr-TR" smtClean="0"/>
                      <m:t> </m:t>
                    </m:r>
                    <m:r>
                      <m:rPr>
                        <m:nor/>
                      </m:rPr>
                      <a:rPr lang="tr-TR" smtClean="0"/>
                      <m:t>Oran</m:t>
                    </m:r>
                    <m:r>
                      <m:rPr>
                        <m:nor/>
                      </m:rPr>
                      <a:rPr lang="tr-TR" smtClean="0"/>
                      <m:t>ı (</m:t>
                    </m:r>
                    <m:r>
                      <m:rPr>
                        <m:nor/>
                      </m:rPr>
                      <a:rPr lang="tr-TR" smtClean="0"/>
                      <m:t>CR</m:t>
                    </m:r>
                    <m:r>
                      <m:rPr>
                        <m:nor/>
                      </m:rPr>
                      <a:rPr lang="tr-TR" smtClean="0"/>
                      <m:t>)</m:t>
                    </m:r>
                    <m:r>
                      <a:rPr lang="tr-TR" b="1" i="0" smtClean="0">
                        <a:latin typeface="Cambria Math" panose="02040503050406030204" pitchFamily="18" charset="0"/>
                        <a:ea typeface="Times New Roman" panose="02020603050405020304" pitchFamily="18" charset="0"/>
                      </a:rPr>
                      <m:t>=</m:t>
                    </m:r>
                    <m:f>
                      <m:fPr>
                        <m:ctrlPr>
                          <a:rPr lang="tr-TR" b="1" i="1" smtClean="0">
                            <a:latin typeface="Cambria Math" panose="02040503050406030204" pitchFamily="18" charset="0"/>
                          </a:rPr>
                        </m:ctrlPr>
                      </m:fPr>
                      <m:num>
                        <m:r>
                          <a:rPr lang="tr-TR" b="1" i="1" smtClean="0">
                            <a:latin typeface="Cambria Math" panose="02040503050406030204" pitchFamily="18" charset="0"/>
                          </a:rPr>
                          <m:t>𝑪𝑰</m:t>
                        </m:r>
                      </m:num>
                      <m:den>
                        <m:r>
                          <a:rPr lang="tr-TR" b="1" i="1" smtClean="0">
                            <a:latin typeface="Cambria Math" panose="02040503050406030204" pitchFamily="18" charset="0"/>
                          </a:rPr>
                          <m:t>𝑹𝑰</m:t>
                        </m:r>
                      </m:den>
                    </m:f>
                  </m:oMath>
                </a14:m>
                <a:r>
                  <a:rPr lang="tr-TR" dirty="0"/>
                  <a:t>             CI =  </a:t>
                </a:r>
                <a14:m>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𝜆</m:t>
                            </m:r>
                          </m:e>
                          <m:sub>
                            <m:r>
                              <a:rPr lang="tr-TR" b="0" i="1" smtClean="0">
                                <a:latin typeface="Cambria Math" panose="02040503050406030204" pitchFamily="18" charset="0"/>
                              </a:rPr>
                              <m:t>𝑚𝑎𝑥</m:t>
                            </m:r>
                          </m:sub>
                        </m:sSub>
                        <m:r>
                          <a:rPr lang="tr-TR" b="0" i="1" smtClean="0">
                            <a:latin typeface="Cambria Math" panose="02040503050406030204" pitchFamily="18" charset="0"/>
                          </a:rPr>
                          <m:t> −</m:t>
                        </m:r>
                        <m:r>
                          <a:rPr lang="tr-TR" b="0" i="1" smtClean="0">
                            <a:latin typeface="Cambria Math" panose="02040503050406030204" pitchFamily="18" charset="0"/>
                          </a:rPr>
                          <m:t>𝑛</m:t>
                        </m:r>
                      </m:num>
                      <m:den>
                        <m:r>
                          <a:rPr lang="tr-TR" b="0" i="1" smtClean="0">
                            <a:latin typeface="Cambria Math" panose="02040503050406030204" pitchFamily="18" charset="0"/>
                          </a:rPr>
                          <m:t>𝑛</m:t>
                        </m:r>
                        <m:r>
                          <a:rPr lang="tr-TR" b="0" i="1" smtClean="0">
                            <a:latin typeface="Cambria Math" panose="02040503050406030204" pitchFamily="18" charset="0"/>
                          </a:rPr>
                          <m:t>−1</m:t>
                        </m:r>
                      </m:den>
                    </m:f>
                  </m:oMath>
                </a14:m>
                <a:endParaRPr lang="tr-TR" dirty="0"/>
              </a:p>
            </p:txBody>
          </p:sp>
        </mc:Choice>
        <mc:Fallback xmlns="">
          <p:sp>
            <p:nvSpPr>
              <p:cNvPr id="8" name="Dikdörtgen 7">
                <a:extLst>
                  <a:ext uri="{FF2B5EF4-FFF2-40B4-BE49-F238E27FC236}">
                    <a16:creationId xmlns:a16="http://schemas.microsoft.com/office/drawing/2014/main" id="{B3F76B8C-0499-455E-4A5A-694AF5CF808A}"/>
                  </a:ext>
                </a:extLst>
              </p:cNvPr>
              <p:cNvSpPr>
                <a:spLocks noRot="1" noChangeAspect="1" noMove="1" noResize="1" noEditPoints="1" noAdjustHandles="1" noChangeArrowheads="1" noChangeShapeType="1" noTextEdit="1"/>
              </p:cNvSpPr>
              <p:nvPr/>
            </p:nvSpPr>
            <p:spPr>
              <a:xfrm>
                <a:off x="1569429" y="5700070"/>
                <a:ext cx="6002249" cy="790966"/>
              </a:xfrm>
              <a:prstGeom prst="rect">
                <a:avLst/>
              </a:prstGeom>
              <a:blipFill>
                <a:blip r:embed="rId6"/>
                <a:stretch>
                  <a:fillRect l="-211"/>
                </a:stretch>
              </a:blipFill>
            </p:spPr>
            <p:txBody>
              <a:bodyPr/>
              <a:lstStyle/>
              <a:p>
                <a:r>
                  <a:rPr lang="tr-TR">
                    <a:noFill/>
                  </a:rPr>
                  <a:t> </a:t>
                </a:r>
              </a:p>
            </p:txBody>
          </p:sp>
        </mc:Fallback>
      </mc:AlternateContent>
      <p:sp>
        <p:nvSpPr>
          <p:cNvPr id="9" name="Ok: Aşağı 6">
            <a:extLst>
              <a:ext uri="{FF2B5EF4-FFF2-40B4-BE49-F238E27FC236}">
                <a16:creationId xmlns:a16="http://schemas.microsoft.com/office/drawing/2014/main" id="{15F704E7-071B-8520-2238-9A7F65BDB089}"/>
              </a:ext>
            </a:extLst>
          </p:cNvPr>
          <p:cNvSpPr/>
          <p:nvPr/>
        </p:nvSpPr>
        <p:spPr>
          <a:xfrm>
            <a:off x="4387958" y="5236650"/>
            <a:ext cx="484632" cy="4288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0087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83FBA34-6AA7-BC5F-7B9F-5CE24A482D00}"/>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0AD745CA-C0E7-2B4D-6FC4-D36F3C27896D}"/>
              </a:ext>
            </a:extLst>
          </p:cNvPr>
          <p:cNvSpPr>
            <a:spLocks noGrp="1"/>
          </p:cNvSpPr>
          <p:nvPr>
            <p:ph type="title"/>
          </p:nvPr>
        </p:nvSpPr>
        <p:spPr>
          <a:xfrm>
            <a:off x="563858" y="595297"/>
            <a:ext cx="10168128" cy="1179576"/>
          </a:xfrm>
        </p:spPr>
        <p:txBody>
          <a:bodyPr>
            <a:normAutofit fontScale="90000"/>
          </a:bodyPr>
          <a:lstStyle/>
          <a:p>
            <a:r>
              <a:rPr lang="tr-TR" sz="4000" dirty="0"/>
              <a:t>ÖNERİLEN ÇÖZÜM YÖNTEMİ</a:t>
            </a:r>
            <a:br>
              <a:rPr lang="tr-TR" sz="2400" dirty="0"/>
            </a:br>
            <a:br>
              <a:rPr lang="tr-TR" sz="2800" dirty="0"/>
            </a:br>
            <a:r>
              <a:rPr lang="tr-TR" sz="3600" dirty="0"/>
              <a:t>MOORA YÖNTEMİ</a:t>
            </a:r>
            <a:br>
              <a:rPr lang="tr-TR" sz="2400" dirty="0"/>
            </a:br>
            <a:endParaRPr lang="tr-TR" dirty="0"/>
          </a:p>
        </p:txBody>
      </p:sp>
      <p:graphicFrame>
        <p:nvGraphicFramePr>
          <p:cNvPr id="4" name="İçerik Yer Tutucusu 3">
            <a:extLst>
              <a:ext uri="{FF2B5EF4-FFF2-40B4-BE49-F238E27FC236}">
                <a16:creationId xmlns:a16="http://schemas.microsoft.com/office/drawing/2014/main" id="{BE13F411-A12C-9C0B-D248-ED26447B176C}"/>
              </a:ext>
            </a:extLst>
          </p:cNvPr>
          <p:cNvGraphicFramePr>
            <a:graphicFrameLocks noGrp="1"/>
          </p:cNvGraphicFramePr>
          <p:nvPr>
            <p:ph idx="1"/>
            <p:extLst>
              <p:ext uri="{D42A27DB-BD31-4B8C-83A1-F6EECF244321}">
                <p14:modId xmlns:p14="http://schemas.microsoft.com/office/powerpoint/2010/main" val="4247102649"/>
              </p:ext>
            </p:extLst>
          </p:nvPr>
        </p:nvGraphicFramePr>
        <p:xfrm>
          <a:off x="249226" y="2849057"/>
          <a:ext cx="7646077" cy="3817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etin kutusu 4">
            <a:extLst>
              <a:ext uri="{FF2B5EF4-FFF2-40B4-BE49-F238E27FC236}">
                <a16:creationId xmlns:a16="http://schemas.microsoft.com/office/drawing/2014/main" id="{BB5F3320-A067-EB98-9B4D-E42B764E8518}"/>
              </a:ext>
            </a:extLst>
          </p:cNvPr>
          <p:cNvSpPr txBox="1"/>
          <p:nvPr/>
        </p:nvSpPr>
        <p:spPr>
          <a:xfrm>
            <a:off x="249226" y="1774872"/>
            <a:ext cx="1106428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Multi-</a:t>
            </a:r>
            <a:r>
              <a:rPr kumimoji="0" lang="tr-TR" sz="1600" b="0" i="0" u="none" strike="noStrike" kern="1200" cap="none" spc="0" normalizeH="0" baseline="0" noProof="0" dirty="0" err="1">
                <a:ln>
                  <a:noFill/>
                </a:ln>
                <a:solidFill>
                  <a:srgbClr val="000000"/>
                </a:solidFill>
                <a:effectLst/>
                <a:uLnTx/>
                <a:uFillTx/>
                <a:latin typeface="Neue Haas Grotesk Text Pro"/>
                <a:ea typeface="+mn-ea"/>
                <a:cs typeface="+mn-cs"/>
              </a:rPr>
              <a:t>Objective</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tr-TR" sz="1600" b="0" i="0" u="none" strike="noStrike" kern="1200" cap="none" spc="0" normalizeH="0" baseline="0" noProof="0" dirty="0" err="1">
                <a:ln>
                  <a:noFill/>
                </a:ln>
                <a:solidFill>
                  <a:srgbClr val="000000"/>
                </a:solidFill>
                <a:effectLst/>
                <a:uLnTx/>
                <a:uFillTx/>
                <a:latin typeface="Neue Haas Grotesk Text Pro"/>
                <a:ea typeface="+mn-ea"/>
                <a:cs typeface="+mn-cs"/>
              </a:rPr>
              <a:t>Optimization</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 on </a:t>
            </a:r>
            <a:r>
              <a:rPr kumimoji="0" lang="tr-TR" sz="1600" b="0" i="0" u="none" strike="noStrike" kern="1200" cap="none" spc="0" normalizeH="0" baseline="0" noProof="0" dirty="0" err="1">
                <a:ln>
                  <a:noFill/>
                </a:ln>
                <a:solidFill>
                  <a:srgbClr val="000000"/>
                </a:solidFill>
                <a:effectLst/>
                <a:uLnTx/>
                <a:uFillTx/>
                <a:latin typeface="Neue Haas Grotesk Text Pro"/>
                <a:ea typeface="+mn-ea"/>
                <a:cs typeface="+mn-cs"/>
              </a:rPr>
              <a:t>the</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tr-TR" sz="1600" b="0" i="0" u="none" strike="noStrike" kern="1200" cap="none" spc="0" normalizeH="0" baseline="0" noProof="0" dirty="0" err="1">
                <a:ln>
                  <a:noFill/>
                </a:ln>
                <a:solidFill>
                  <a:srgbClr val="000000"/>
                </a:solidFill>
                <a:effectLst/>
                <a:uLnTx/>
                <a:uFillTx/>
                <a:latin typeface="Neue Haas Grotesk Text Pro"/>
                <a:ea typeface="+mn-ea"/>
                <a:cs typeface="+mn-cs"/>
              </a:rPr>
              <a:t>basis</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 of </a:t>
            </a:r>
            <a:r>
              <a:rPr kumimoji="0" lang="tr-TR" sz="1600" b="0" i="0" u="none" strike="noStrike" kern="1200" cap="none" spc="0" normalizeH="0" baseline="0" noProof="0" dirty="0" err="1">
                <a:ln>
                  <a:noFill/>
                </a:ln>
                <a:solidFill>
                  <a:srgbClr val="000000"/>
                </a:solidFill>
                <a:effectLst/>
                <a:uLnTx/>
                <a:uFillTx/>
                <a:latin typeface="Neue Haas Grotesk Text Pro"/>
                <a:ea typeface="+mn-ea"/>
                <a:cs typeface="+mn-cs"/>
              </a:rPr>
              <a:t>Ratio</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 Analysis (MOORA) yöntemi, birden fazla kriteri değerlendirerek en uygun alternatifi belirlemek için kullanılan bir yöntemdir. Bu çalışmada, tedarikçilerin zamanında teslim oranı, maliyet ve doğruluk gibi performans kriterlerini değerlendirerek en uygun tedarikçiyi seçmek amacıyla uygulanmıştır.</a:t>
            </a:r>
          </a:p>
        </p:txBody>
      </p:sp>
    </p:spTree>
    <p:extLst>
      <p:ext uri="{BB962C8B-B14F-4D97-AF65-F5344CB8AC3E}">
        <p14:creationId xmlns:p14="http://schemas.microsoft.com/office/powerpoint/2010/main" val="254480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5761987-3189-4683-BE0B-9ECDCEC7A995}"/>
                                            </p:graphicEl>
                                          </p:spTgt>
                                        </p:tgtEl>
                                        <p:attrNameLst>
                                          <p:attrName>style.visibility</p:attrName>
                                        </p:attrNameLst>
                                      </p:cBhvr>
                                      <p:to>
                                        <p:strVal val="visible"/>
                                      </p:to>
                                    </p:set>
                                    <p:animEffect transition="in" filter="fade">
                                      <p:cBhvr>
                                        <p:cTn id="7" dur="500"/>
                                        <p:tgtEl>
                                          <p:spTgt spid="4">
                                            <p:graphicEl>
                                              <a:dgm id="{25761987-3189-4683-BE0B-9ECDCEC7A99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D34286F-F2A0-45BD-878F-7521CCF1EB79}"/>
                                            </p:graphicEl>
                                          </p:spTgt>
                                        </p:tgtEl>
                                        <p:attrNameLst>
                                          <p:attrName>style.visibility</p:attrName>
                                        </p:attrNameLst>
                                      </p:cBhvr>
                                      <p:to>
                                        <p:strVal val="visible"/>
                                      </p:to>
                                    </p:set>
                                    <p:animEffect transition="in" filter="fade">
                                      <p:cBhvr>
                                        <p:cTn id="12" dur="500"/>
                                        <p:tgtEl>
                                          <p:spTgt spid="4">
                                            <p:graphicEl>
                                              <a:dgm id="{3D34286F-F2A0-45BD-878F-7521CCF1EB7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CFBF0F2-9674-4870-AA84-832BF2E72B4D}"/>
                                            </p:graphicEl>
                                          </p:spTgt>
                                        </p:tgtEl>
                                        <p:attrNameLst>
                                          <p:attrName>style.visibility</p:attrName>
                                        </p:attrNameLst>
                                      </p:cBhvr>
                                      <p:to>
                                        <p:strVal val="visible"/>
                                      </p:to>
                                    </p:set>
                                    <p:animEffect transition="in" filter="fade">
                                      <p:cBhvr>
                                        <p:cTn id="17" dur="500"/>
                                        <p:tgtEl>
                                          <p:spTgt spid="4">
                                            <p:graphicEl>
                                              <a:dgm id="{FCFBF0F2-9674-4870-AA84-832BF2E72B4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7E3B978D-1D65-46DA-BC09-C69116B0F38B}"/>
                                            </p:graphicEl>
                                          </p:spTgt>
                                        </p:tgtEl>
                                        <p:attrNameLst>
                                          <p:attrName>style.visibility</p:attrName>
                                        </p:attrNameLst>
                                      </p:cBhvr>
                                      <p:to>
                                        <p:strVal val="visible"/>
                                      </p:to>
                                    </p:set>
                                    <p:animEffect transition="in" filter="fade">
                                      <p:cBhvr>
                                        <p:cTn id="22" dur="500"/>
                                        <p:tgtEl>
                                          <p:spTgt spid="4">
                                            <p:graphicEl>
                                              <a:dgm id="{7E3B978D-1D65-46DA-BC09-C69116B0F3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24D8271-F58E-4C4D-8236-79CD96E61224}"/>
                                            </p:graphicEl>
                                          </p:spTgt>
                                        </p:tgtEl>
                                        <p:attrNameLst>
                                          <p:attrName>style.visibility</p:attrName>
                                        </p:attrNameLst>
                                      </p:cBhvr>
                                      <p:to>
                                        <p:strVal val="visible"/>
                                      </p:to>
                                    </p:set>
                                    <p:animEffect transition="in" filter="fade">
                                      <p:cBhvr>
                                        <p:cTn id="27" dur="500"/>
                                        <p:tgtEl>
                                          <p:spTgt spid="4">
                                            <p:graphicEl>
                                              <a:dgm id="{124D8271-F58E-4C4D-8236-79CD96E6122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885E88AF-FA62-48F8-9FC7-EEBA1168270D}"/>
                                            </p:graphicEl>
                                          </p:spTgt>
                                        </p:tgtEl>
                                        <p:attrNameLst>
                                          <p:attrName>style.visibility</p:attrName>
                                        </p:attrNameLst>
                                      </p:cBhvr>
                                      <p:to>
                                        <p:strVal val="visible"/>
                                      </p:to>
                                    </p:set>
                                    <p:animEffect transition="in" filter="fade">
                                      <p:cBhvr>
                                        <p:cTn id="32" dur="500"/>
                                        <p:tgtEl>
                                          <p:spTgt spid="4">
                                            <p:graphicEl>
                                              <a:dgm id="{885E88AF-FA62-48F8-9FC7-EEBA1168270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1A232D4-6202-4877-B7D7-F2AFF0305D8B}"/>
                                            </p:graphicEl>
                                          </p:spTgt>
                                        </p:tgtEl>
                                        <p:attrNameLst>
                                          <p:attrName>style.visibility</p:attrName>
                                        </p:attrNameLst>
                                      </p:cBhvr>
                                      <p:to>
                                        <p:strVal val="visible"/>
                                      </p:to>
                                    </p:set>
                                    <p:animEffect transition="in" filter="fade">
                                      <p:cBhvr>
                                        <p:cTn id="37" dur="500"/>
                                        <p:tgtEl>
                                          <p:spTgt spid="4">
                                            <p:graphicEl>
                                              <a:dgm id="{01A232D4-6202-4877-B7D7-F2AFF0305D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BBAFE5B6-5FEF-4D0B-ACE3-AD56553AB0AF}"/>
                                            </p:graphicEl>
                                          </p:spTgt>
                                        </p:tgtEl>
                                        <p:attrNameLst>
                                          <p:attrName>style.visibility</p:attrName>
                                        </p:attrNameLst>
                                      </p:cBhvr>
                                      <p:to>
                                        <p:strVal val="visible"/>
                                      </p:to>
                                    </p:set>
                                    <p:animEffect transition="in" filter="fade">
                                      <p:cBhvr>
                                        <p:cTn id="42" dur="500"/>
                                        <p:tgtEl>
                                          <p:spTgt spid="4">
                                            <p:graphicEl>
                                              <a:dgm id="{BBAFE5B6-5FEF-4D0B-ACE3-AD56553AB0A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14379CC9-E841-4EE8-83F0-A8E84A6A51CD}"/>
                                            </p:graphicEl>
                                          </p:spTgt>
                                        </p:tgtEl>
                                        <p:attrNameLst>
                                          <p:attrName>style.visibility</p:attrName>
                                        </p:attrNameLst>
                                      </p:cBhvr>
                                      <p:to>
                                        <p:strVal val="visible"/>
                                      </p:to>
                                    </p:set>
                                    <p:animEffect transition="in" filter="fade">
                                      <p:cBhvr>
                                        <p:cTn id="47" dur="500"/>
                                        <p:tgtEl>
                                          <p:spTgt spid="4">
                                            <p:graphicEl>
                                              <a:dgm id="{14379CC9-E841-4EE8-83F0-A8E84A6A51C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E0E048A-7AC5-4FE8-BF28-629590761C81}"/>
                                            </p:graphicEl>
                                          </p:spTgt>
                                        </p:tgtEl>
                                        <p:attrNameLst>
                                          <p:attrName>style.visibility</p:attrName>
                                        </p:attrNameLst>
                                      </p:cBhvr>
                                      <p:to>
                                        <p:strVal val="visible"/>
                                      </p:to>
                                    </p:set>
                                    <p:animEffect transition="in" filter="fade">
                                      <p:cBhvr>
                                        <p:cTn id="52" dur="500"/>
                                        <p:tgtEl>
                                          <p:spTgt spid="4">
                                            <p:graphicEl>
                                              <a:dgm id="{5E0E048A-7AC5-4FE8-BF28-629590761C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21274F24-781F-390D-3080-0D7EB6446839}"/>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E4BAAAA2-1AF5-A35E-5A7F-342BE1294389}"/>
              </a:ext>
            </a:extLst>
          </p:cNvPr>
          <p:cNvSpPr>
            <a:spLocks noGrp="1"/>
          </p:cNvSpPr>
          <p:nvPr>
            <p:ph type="title"/>
          </p:nvPr>
        </p:nvSpPr>
        <p:spPr>
          <a:xfrm>
            <a:off x="422787" y="457348"/>
            <a:ext cx="10168128" cy="1179576"/>
          </a:xfrm>
        </p:spPr>
        <p:txBody>
          <a:bodyPr>
            <a:normAutofit fontScale="90000"/>
          </a:bodyPr>
          <a:lstStyle/>
          <a:p>
            <a:r>
              <a:rPr lang="tr-TR" sz="4000" dirty="0"/>
              <a:t>ÖNERİLEN ÇÖZÜM YÖNTEMİ</a:t>
            </a:r>
            <a:br>
              <a:rPr lang="tr-TR" sz="2800" dirty="0"/>
            </a:br>
            <a:br>
              <a:rPr lang="tr-TR" sz="3200" dirty="0"/>
            </a:br>
            <a:r>
              <a:rPr lang="tr-TR" sz="3200" dirty="0"/>
              <a:t>MOORA YÖNTEMİ</a:t>
            </a:r>
            <a:endParaRPr lang="tr-TR" dirty="0"/>
          </a:p>
        </p:txBody>
      </p:sp>
      <p:sp>
        <p:nvSpPr>
          <p:cNvPr id="3" name="İçerik Yer Tutucusu 2">
            <a:extLst>
              <a:ext uri="{FF2B5EF4-FFF2-40B4-BE49-F238E27FC236}">
                <a16:creationId xmlns:a16="http://schemas.microsoft.com/office/drawing/2014/main" id="{B6CA6A71-6BF7-B17C-1CF6-52ECDFA93ABF}"/>
              </a:ext>
            </a:extLst>
          </p:cNvPr>
          <p:cNvSpPr>
            <a:spLocks noGrp="1"/>
          </p:cNvSpPr>
          <p:nvPr>
            <p:ph idx="1"/>
          </p:nvPr>
        </p:nvSpPr>
        <p:spPr>
          <a:xfrm>
            <a:off x="422787" y="2094271"/>
            <a:ext cx="10860909" cy="4077929"/>
          </a:xfrm>
        </p:spPr>
        <p:txBody>
          <a:bodyPr/>
          <a:lstStyle/>
          <a:p>
            <a:pPr marL="0" indent="0">
              <a:buNone/>
            </a:pPr>
            <a:r>
              <a:rPr lang="tr-TR" dirty="0"/>
              <a:t>MOORA Yönteminin Matematiksel Formülü:</a:t>
            </a:r>
          </a:p>
          <a:p>
            <a:endParaRPr lang="tr-TR" dirty="0"/>
          </a:p>
          <a:p>
            <a:endParaRPr lang="tr-TR" dirty="0"/>
          </a:p>
          <a:p>
            <a:endParaRPr lang="tr-TR" dirty="0"/>
          </a:p>
          <a:p>
            <a:pPr marL="0" indent="0">
              <a:buNone/>
            </a:pPr>
            <a:endParaRPr lang="tr-TR" dirty="0"/>
          </a:p>
          <a:p>
            <a:endParaRPr lang="tr-TR" dirty="0"/>
          </a:p>
        </p:txBody>
      </p:sp>
      <mc:AlternateContent xmlns:mc="http://schemas.openxmlformats.org/markup-compatibility/2006" xmlns:a14="http://schemas.microsoft.com/office/drawing/2010/main">
        <mc:Choice Requires="a14">
          <p:sp>
            <p:nvSpPr>
              <p:cNvPr id="5" name="Dikdörtgen 4">
                <a:extLst>
                  <a:ext uri="{FF2B5EF4-FFF2-40B4-BE49-F238E27FC236}">
                    <a16:creationId xmlns:a16="http://schemas.microsoft.com/office/drawing/2014/main" id="{F6BB2323-CFB8-3575-DD74-80AE564E8CF2}"/>
                  </a:ext>
                </a:extLst>
              </p:cNvPr>
              <p:cNvSpPr/>
              <p:nvPr/>
            </p:nvSpPr>
            <p:spPr>
              <a:xfrm>
                <a:off x="422787" y="3139096"/>
                <a:ext cx="7613591"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𝑁𝑜𝑟𝑚𝑎𝑙𝑖𝑧𝑎𝑠𝑦𝑜𝑛</m:t>
                      </m:r>
                      <m:r>
                        <a:rPr lang="tr-TR" sz="2000" i="1" dirty="0" smtClean="0">
                          <a:latin typeface="Cambria Math" panose="02040503050406030204" pitchFamily="18" charset="0"/>
                        </a:rPr>
                        <m:t> = </m:t>
                      </m:r>
                      <m:sSub>
                        <m:sSubPr>
                          <m:ctrlPr>
                            <a:rPr lang="tr-TR" sz="2000" b="1" i="1" smtClean="0">
                              <a:effectLst/>
                              <a:latin typeface="Cambria Math" panose="02040503050406030204" pitchFamily="18" charset="0"/>
                              <a:ea typeface="Times New Roman" panose="02020603050405020304" pitchFamily="18" charset="0"/>
                            </a:rPr>
                          </m:ctrlPr>
                        </m:sSubPr>
                        <m:e>
                          <m:r>
                            <a:rPr lang="tr-TR" sz="2000" b="1" i="1">
                              <a:effectLst/>
                              <a:latin typeface="Cambria Math" panose="02040503050406030204" pitchFamily="18" charset="0"/>
                              <a:ea typeface="Times New Roman" panose="02020603050405020304" pitchFamily="18" charset="0"/>
                            </a:rPr>
                            <m:t>𝒀</m:t>
                          </m:r>
                        </m:e>
                        <m:sub>
                          <m:r>
                            <a:rPr lang="tr-TR" sz="2000" b="1" i="1">
                              <a:effectLst/>
                              <a:latin typeface="Cambria Math" panose="02040503050406030204" pitchFamily="18" charset="0"/>
                              <a:ea typeface="Times New Roman" panose="02020603050405020304" pitchFamily="18" charset="0"/>
                            </a:rPr>
                            <m:t>𝒊𝒋</m:t>
                          </m:r>
                        </m:sub>
                      </m:sSub>
                      <m:r>
                        <a:rPr lang="tr-TR" sz="2000" b="1" i="1">
                          <a:effectLst/>
                          <a:latin typeface="Cambria Math" panose="02040503050406030204" pitchFamily="18" charset="0"/>
                          <a:ea typeface="Times New Roman" panose="02020603050405020304" pitchFamily="18" charset="0"/>
                        </a:rPr>
                        <m:t>= </m:t>
                      </m:r>
                      <m:f>
                        <m:fPr>
                          <m:ctrlPr>
                            <a:rPr lang="tr-TR" sz="2000" b="1" i="1">
                              <a:effectLst/>
                              <a:latin typeface="Cambria Math" panose="02040503050406030204" pitchFamily="18" charset="0"/>
                              <a:ea typeface="Times New Roman" panose="02020603050405020304" pitchFamily="18" charset="0"/>
                            </a:rPr>
                          </m:ctrlPr>
                        </m:fPr>
                        <m:num>
                          <m:sSub>
                            <m:sSubPr>
                              <m:ctrlPr>
                                <a:rPr lang="tr-TR" sz="2000" b="1" i="1">
                                  <a:effectLst/>
                                  <a:latin typeface="Cambria Math" panose="02040503050406030204" pitchFamily="18" charset="0"/>
                                  <a:ea typeface="Times New Roman" panose="02020603050405020304" pitchFamily="18" charset="0"/>
                                </a:rPr>
                              </m:ctrlPr>
                            </m:sSubPr>
                            <m:e>
                              <m:r>
                                <a:rPr lang="tr-TR" sz="2000" b="1" i="1">
                                  <a:effectLst/>
                                  <a:latin typeface="Cambria Math" panose="02040503050406030204" pitchFamily="18" charset="0"/>
                                  <a:ea typeface="Times New Roman" panose="02020603050405020304" pitchFamily="18" charset="0"/>
                                </a:rPr>
                                <m:t>𝒙</m:t>
                              </m:r>
                            </m:e>
                            <m:sub>
                              <m:r>
                                <a:rPr lang="tr-TR" sz="2000" b="1" i="1">
                                  <a:effectLst/>
                                  <a:latin typeface="Cambria Math" panose="02040503050406030204" pitchFamily="18" charset="0"/>
                                  <a:ea typeface="Times New Roman" panose="02020603050405020304" pitchFamily="18" charset="0"/>
                                </a:rPr>
                                <m:t>𝒊𝒋</m:t>
                              </m:r>
                            </m:sub>
                          </m:sSub>
                        </m:num>
                        <m:den>
                          <m:rad>
                            <m:radPr>
                              <m:degHide m:val="on"/>
                              <m:ctrlPr>
                                <a:rPr lang="tr-TR" sz="2000" b="1" i="1">
                                  <a:effectLst/>
                                  <a:latin typeface="Cambria Math" panose="02040503050406030204" pitchFamily="18" charset="0"/>
                                  <a:ea typeface="Times New Roman" panose="02020603050405020304" pitchFamily="18" charset="0"/>
                                </a:rPr>
                              </m:ctrlPr>
                            </m:radPr>
                            <m:deg/>
                            <m:e>
                              <m:nary>
                                <m:naryPr>
                                  <m:chr m:val="∑"/>
                                  <m:limLoc m:val="undOvr"/>
                                  <m:ctrlPr>
                                    <a:rPr lang="tr-TR" sz="2000" b="1" i="1">
                                      <a:effectLst/>
                                      <a:latin typeface="Cambria Math" panose="02040503050406030204" pitchFamily="18" charset="0"/>
                                      <a:ea typeface="Times New Roman" panose="02020603050405020304" pitchFamily="18" charset="0"/>
                                    </a:rPr>
                                  </m:ctrlPr>
                                </m:naryPr>
                                <m:sub>
                                  <m:r>
                                    <a:rPr lang="tr-TR" sz="2000" b="1" i="1">
                                      <a:effectLst/>
                                      <a:latin typeface="Cambria Math" panose="02040503050406030204" pitchFamily="18" charset="0"/>
                                      <a:ea typeface="Times New Roman" panose="02020603050405020304" pitchFamily="18" charset="0"/>
                                    </a:rPr>
                                    <m:t>𝒊</m:t>
                                  </m:r>
                                  <m:r>
                                    <a:rPr lang="tr-TR" sz="2000" b="1" i="1">
                                      <a:effectLst/>
                                      <a:latin typeface="Cambria Math" panose="02040503050406030204" pitchFamily="18" charset="0"/>
                                      <a:ea typeface="Times New Roman" panose="02020603050405020304" pitchFamily="18" charset="0"/>
                                    </a:rPr>
                                    <m:t>=</m:t>
                                  </m:r>
                                  <m:r>
                                    <a:rPr lang="tr-TR" sz="2000" b="1" i="1">
                                      <a:effectLst/>
                                      <a:latin typeface="Cambria Math" panose="02040503050406030204" pitchFamily="18" charset="0"/>
                                      <a:ea typeface="Times New Roman" panose="02020603050405020304" pitchFamily="18" charset="0"/>
                                    </a:rPr>
                                    <m:t>𝟏</m:t>
                                  </m:r>
                                </m:sub>
                                <m:sup>
                                  <m:r>
                                    <a:rPr lang="tr-TR" sz="2000" b="1" i="1">
                                      <a:effectLst/>
                                      <a:latin typeface="Cambria Math" panose="02040503050406030204" pitchFamily="18" charset="0"/>
                                      <a:ea typeface="Times New Roman" panose="02020603050405020304" pitchFamily="18" charset="0"/>
                                    </a:rPr>
                                    <m:t>𝒎</m:t>
                                  </m:r>
                                </m:sup>
                                <m:e>
                                  <m:sSubSup>
                                    <m:sSubSupPr>
                                      <m:ctrlPr>
                                        <a:rPr lang="tr-TR" sz="2000" b="1" i="1">
                                          <a:effectLst/>
                                          <a:latin typeface="Cambria Math" panose="02040503050406030204" pitchFamily="18" charset="0"/>
                                          <a:ea typeface="Times New Roman" panose="02020603050405020304" pitchFamily="18" charset="0"/>
                                        </a:rPr>
                                      </m:ctrlPr>
                                    </m:sSubSupPr>
                                    <m:e>
                                      <m:r>
                                        <a:rPr lang="tr-TR" sz="2000" b="1" i="1">
                                          <a:effectLst/>
                                          <a:latin typeface="Cambria Math" panose="02040503050406030204" pitchFamily="18" charset="0"/>
                                          <a:ea typeface="Times New Roman" panose="02020603050405020304" pitchFamily="18" charset="0"/>
                                        </a:rPr>
                                        <m:t>𝒙</m:t>
                                      </m:r>
                                    </m:e>
                                    <m:sub>
                                      <m:r>
                                        <a:rPr lang="tr-TR" sz="2000" b="1" i="1">
                                          <a:effectLst/>
                                          <a:latin typeface="Cambria Math" panose="02040503050406030204" pitchFamily="18" charset="0"/>
                                          <a:ea typeface="Times New Roman" panose="02020603050405020304" pitchFamily="18" charset="0"/>
                                        </a:rPr>
                                        <m:t>𝒊𝒋</m:t>
                                      </m:r>
                                    </m:sub>
                                    <m:sup>
                                      <m:r>
                                        <a:rPr lang="tr-TR" sz="2000" b="1" i="1">
                                          <a:effectLst/>
                                          <a:latin typeface="Cambria Math" panose="02040503050406030204" pitchFamily="18" charset="0"/>
                                          <a:ea typeface="Times New Roman" panose="02020603050405020304" pitchFamily="18" charset="0"/>
                                        </a:rPr>
                                        <m:t>𝟐</m:t>
                                      </m:r>
                                    </m:sup>
                                  </m:sSubSup>
                                </m:e>
                              </m:nary>
                            </m:e>
                          </m:rad>
                        </m:den>
                      </m:f>
                    </m:oMath>
                  </m:oMathPara>
                </a14:m>
                <a:endParaRPr lang="tr-TR" sz="2000" dirty="0"/>
              </a:p>
            </p:txBody>
          </p:sp>
        </mc:Choice>
        <mc:Fallback xmlns="">
          <p:sp>
            <p:nvSpPr>
              <p:cNvPr id="5" name="Dikdörtgen 4">
                <a:extLst>
                  <a:ext uri="{FF2B5EF4-FFF2-40B4-BE49-F238E27FC236}">
                    <a16:creationId xmlns:a16="http://schemas.microsoft.com/office/drawing/2014/main" id="{F6BB2323-CFB8-3575-DD74-80AE564E8CF2}"/>
                  </a:ext>
                </a:extLst>
              </p:cNvPr>
              <p:cNvSpPr>
                <a:spLocks noRot="1" noChangeAspect="1" noMove="1" noResize="1" noEditPoints="1" noAdjustHandles="1" noChangeArrowheads="1" noChangeShapeType="1" noTextEdit="1"/>
              </p:cNvSpPr>
              <p:nvPr/>
            </p:nvSpPr>
            <p:spPr>
              <a:xfrm>
                <a:off x="422787" y="3139096"/>
                <a:ext cx="7613591" cy="1179576"/>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Dikdörtgen 5">
                <a:extLst>
                  <a:ext uri="{FF2B5EF4-FFF2-40B4-BE49-F238E27FC236}">
                    <a16:creationId xmlns:a16="http://schemas.microsoft.com/office/drawing/2014/main" id="{C2AAAF63-0A99-048D-DF92-5BC79CE56959}"/>
                  </a:ext>
                </a:extLst>
              </p:cNvPr>
              <p:cNvSpPr/>
              <p:nvPr/>
            </p:nvSpPr>
            <p:spPr>
              <a:xfrm>
                <a:off x="422787" y="5115035"/>
                <a:ext cx="7469285" cy="941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tr-TR" i="1" dirty="0" smtClean="0">
                        <a:latin typeface="Cambria Math" panose="02040503050406030204" pitchFamily="18" charset="0"/>
                      </a:rPr>
                      <m:t>     </m:t>
                    </m:r>
                    <m:r>
                      <a:rPr lang="tr-TR" i="1" dirty="0" smtClean="0">
                        <a:latin typeface="Cambria Math" panose="02040503050406030204" pitchFamily="18" charset="0"/>
                      </a:rPr>
                      <m:t>𝑆𝑘𝑜𝑟</m:t>
                    </m:r>
                    <m:r>
                      <a:rPr lang="tr-TR" i="1" dirty="0" smtClean="0">
                        <a:latin typeface="Cambria Math" panose="02040503050406030204" pitchFamily="18" charset="0"/>
                      </a:rPr>
                      <m:t> </m:t>
                    </m:r>
                    <m:r>
                      <a:rPr lang="tr-TR" i="1" dirty="0" smtClean="0">
                        <a:latin typeface="Cambria Math" panose="02040503050406030204" pitchFamily="18" charset="0"/>
                      </a:rPr>
                      <m:t>𝐻𝑒𝑠𝑎𝑝𝑙𝑎𝑚𝑎</m:t>
                    </m:r>
                    <m:r>
                      <a:rPr lang="tr-TR" i="1" dirty="0" smtClean="0">
                        <a:latin typeface="Cambria Math" panose="02040503050406030204" pitchFamily="18" charset="0"/>
                      </a:rPr>
                      <m:t>=  </m:t>
                    </m:r>
                    <m:nary>
                      <m:naryPr>
                        <m:chr m:val="∑"/>
                        <m:limLoc m:val="undOvr"/>
                        <m:subHide m:val="on"/>
                        <m:supHide m:val="on"/>
                        <m:ctrlPr>
                          <a:rPr lang="tr-TR" b="1" i="1" smtClean="0">
                            <a:effectLst/>
                            <a:latin typeface="Cambria Math" panose="02040503050406030204" pitchFamily="18" charset="0"/>
                            <a:ea typeface="Times New Roman" panose="02020603050405020304" pitchFamily="18" charset="0"/>
                          </a:rPr>
                        </m:ctrlPr>
                      </m:naryPr>
                      <m:sub/>
                      <m:sup/>
                      <m:e>
                        <m:r>
                          <a:rPr lang="tr-TR" b="1" i="0" smtClean="0">
                            <a:effectLst/>
                            <a:latin typeface="Cambria Math" panose="02040503050406030204" pitchFamily="18" charset="0"/>
                            <a:ea typeface="Times New Roman" panose="02020603050405020304" pitchFamily="18" charset="0"/>
                          </a:rPr>
                          <m:t>(</m:t>
                        </m:r>
                        <m:r>
                          <m:rPr>
                            <m:sty m:val="p"/>
                          </m:rPr>
                          <a:rPr lang="tr-TR" b="0" i="0" smtClean="0">
                            <a:effectLst/>
                            <a:latin typeface="Cambria Math" panose="02040503050406030204" pitchFamily="18" charset="0"/>
                            <a:ea typeface="Times New Roman" panose="02020603050405020304" pitchFamily="18" charset="0"/>
                          </a:rPr>
                          <m:t>Fayda</m:t>
                        </m:r>
                        <m:r>
                          <a:rPr lang="tr-TR" b="0" i="0" smtClean="0">
                            <a:effectLst/>
                            <a:latin typeface="Cambria Math" panose="02040503050406030204" pitchFamily="18" charset="0"/>
                            <a:ea typeface="Times New Roman" panose="02020603050405020304" pitchFamily="18" charset="0"/>
                          </a:rPr>
                          <m:t> </m:t>
                        </m:r>
                        <m:r>
                          <m:rPr>
                            <m:sty m:val="p"/>
                          </m:rPr>
                          <a:rPr lang="tr-TR" b="0" i="0" smtClean="0">
                            <a:effectLst/>
                            <a:latin typeface="Cambria Math" panose="02040503050406030204" pitchFamily="18" charset="0"/>
                            <a:ea typeface="Times New Roman" panose="02020603050405020304" pitchFamily="18" charset="0"/>
                          </a:rPr>
                          <m:t>Kriterleri</m:t>
                        </m:r>
                        <m:r>
                          <a:rPr lang="tr-TR" b="0" i="0" smtClean="0">
                            <a:effectLst/>
                            <a:latin typeface="Cambria Math" panose="02040503050406030204" pitchFamily="18" charset="0"/>
                            <a:ea typeface="Times New Roman" panose="02020603050405020304" pitchFamily="18" charset="0"/>
                          </a:rPr>
                          <m:t>)</m:t>
                        </m:r>
                      </m:e>
                    </m:nary>
                    <m:r>
                      <a:rPr lang="tr-TR" b="0" i="0" smtClean="0">
                        <a:effectLst/>
                        <a:latin typeface="Cambria Math" panose="02040503050406030204" pitchFamily="18" charset="0"/>
                        <a:ea typeface="Times New Roman" panose="02020603050405020304" pitchFamily="18" charset="0"/>
                      </a:rPr>
                      <m:t>− </m:t>
                    </m:r>
                    <m:nary>
                      <m:naryPr>
                        <m:chr m:val="∑"/>
                        <m:limLoc m:val="undOvr"/>
                        <m:subHide m:val="on"/>
                        <m:supHide m:val="on"/>
                        <m:ctrlPr>
                          <a:rPr lang="tr-TR" b="1" i="1">
                            <a:latin typeface="Cambria Math" panose="02040503050406030204" pitchFamily="18" charset="0"/>
                            <a:ea typeface="Times New Roman" panose="02020603050405020304" pitchFamily="18" charset="0"/>
                          </a:rPr>
                        </m:ctrlPr>
                      </m:naryPr>
                      <m:sub/>
                      <m:sup/>
                      <m:e>
                        <m:r>
                          <a:rPr lang="tr-TR" b="1" i="1" smtClean="0">
                            <a:latin typeface="Cambria Math" panose="02040503050406030204" pitchFamily="18" charset="0"/>
                            <a:ea typeface="Times New Roman" panose="02020603050405020304" pitchFamily="18" charset="0"/>
                          </a:rPr>
                          <m:t>(</m:t>
                        </m:r>
                        <m:r>
                          <m:rPr>
                            <m:sty m:val="p"/>
                          </m:rPr>
                          <a:rPr lang="tr-TR" b="0" i="0" smtClean="0">
                            <a:latin typeface="Cambria Math" panose="02040503050406030204" pitchFamily="18" charset="0"/>
                            <a:ea typeface="Times New Roman" panose="02020603050405020304" pitchFamily="18" charset="0"/>
                          </a:rPr>
                          <m:t>Maliyet</m:t>
                        </m:r>
                        <m:r>
                          <a:rPr lang="tr-TR" b="0" i="1" smtClean="0">
                            <a:latin typeface="Cambria Math" panose="02040503050406030204" pitchFamily="18" charset="0"/>
                            <a:ea typeface="Times New Roman" panose="02020603050405020304" pitchFamily="18" charset="0"/>
                          </a:rPr>
                          <m:t> </m:t>
                        </m:r>
                        <m:r>
                          <m:rPr>
                            <m:sty m:val="p"/>
                          </m:rPr>
                          <a:rPr lang="tr-TR" b="0" i="0" smtClean="0">
                            <a:latin typeface="Cambria Math" panose="02040503050406030204" pitchFamily="18" charset="0"/>
                            <a:ea typeface="Times New Roman" panose="02020603050405020304" pitchFamily="18" charset="0"/>
                          </a:rPr>
                          <m:t>Kriterleri</m:t>
                        </m:r>
                      </m:e>
                    </m:nary>
                  </m:oMath>
                </a14:m>
                <a:r>
                  <a:rPr lang="tr-TR" dirty="0"/>
                  <a:t>)</a:t>
                </a:r>
              </a:p>
            </p:txBody>
          </p:sp>
        </mc:Choice>
        <mc:Fallback xmlns="">
          <p:sp>
            <p:nvSpPr>
              <p:cNvPr id="6" name="Dikdörtgen 5">
                <a:extLst>
                  <a:ext uri="{FF2B5EF4-FFF2-40B4-BE49-F238E27FC236}">
                    <a16:creationId xmlns:a16="http://schemas.microsoft.com/office/drawing/2014/main" id="{C2AAAF63-0A99-048D-DF92-5BC79CE56959}"/>
                  </a:ext>
                </a:extLst>
              </p:cNvPr>
              <p:cNvSpPr>
                <a:spLocks noRot="1" noChangeAspect="1" noMove="1" noResize="1" noEditPoints="1" noAdjustHandles="1" noChangeArrowheads="1" noChangeShapeType="1" noTextEdit="1"/>
              </p:cNvSpPr>
              <p:nvPr/>
            </p:nvSpPr>
            <p:spPr>
              <a:xfrm>
                <a:off x="422787" y="5115035"/>
                <a:ext cx="7469285" cy="941635"/>
              </a:xfrm>
              <a:prstGeom prst="rect">
                <a:avLst/>
              </a:prstGeom>
              <a:blipFill>
                <a:blip r:embed="rId4"/>
                <a:stretch>
                  <a:fillRect t="-15287" b="-41401"/>
                </a:stretch>
              </a:blipFill>
            </p:spPr>
            <p:txBody>
              <a:bodyPr/>
              <a:lstStyle/>
              <a:p>
                <a:r>
                  <a:rPr lang="tr-TR">
                    <a:noFill/>
                  </a:rPr>
                  <a:t> </a:t>
                </a:r>
              </a:p>
            </p:txBody>
          </p:sp>
        </mc:Fallback>
      </mc:AlternateContent>
      <p:sp>
        <p:nvSpPr>
          <p:cNvPr id="7" name="Ok: Aşağı 6">
            <a:extLst>
              <a:ext uri="{FF2B5EF4-FFF2-40B4-BE49-F238E27FC236}">
                <a16:creationId xmlns:a16="http://schemas.microsoft.com/office/drawing/2014/main" id="{4DB2D147-4DF3-5640-4B5F-C7439B51D8BF}"/>
              </a:ext>
            </a:extLst>
          </p:cNvPr>
          <p:cNvSpPr/>
          <p:nvPr/>
        </p:nvSpPr>
        <p:spPr>
          <a:xfrm>
            <a:off x="4279030" y="4414684"/>
            <a:ext cx="484632" cy="5997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4893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02B4E-362B-1654-DD05-18CC8BEE2374}"/>
            </a:ext>
          </a:extLst>
        </p:cNvPr>
        <p:cNvGrpSpPr/>
        <p:nvPr/>
      </p:nvGrpSpPr>
      <p:grpSpPr>
        <a:xfrm>
          <a:off x="0" y="0"/>
          <a:ext cx="0" cy="0"/>
          <a:chOff x="0" y="0"/>
          <a:chExt cx="0" cy="0"/>
        </a:xfrm>
      </p:grpSpPr>
      <p:pic>
        <p:nvPicPr>
          <p:cNvPr id="8" name="Resim 7">
            <a:extLst>
              <a:ext uri="{FF2B5EF4-FFF2-40B4-BE49-F238E27FC236}">
                <a16:creationId xmlns:a16="http://schemas.microsoft.com/office/drawing/2014/main" id="{14395BB1-A134-F957-E582-DD647483B02E}"/>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1" y="0"/>
            <a:ext cx="12392167" cy="6858000"/>
          </a:xfrm>
          <a:prstGeom prst="rect">
            <a:avLst/>
          </a:prstGeom>
        </p:spPr>
      </p:pic>
      <p:sp>
        <p:nvSpPr>
          <p:cNvPr id="2" name="Serbest Form: Şekil 34">
            <a:extLst>
              <a:ext uri="{FF2B5EF4-FFF2-40B4-BE49-F238E27FC236}">
                <a16:creationId xmlns:a16="http://schemas.microsoft.com/office/drawing/2014/main" id="{D53196D5-4901-1A31-51EE-D8B0D082A158}"/>
              </a:ext>
            </a:extLst>
          </p:cNvPr>
          <p:cNvSpPr/>
          <p:nvPr/>
        </p:nvSpPr>
        <p:spPr>
          <a:xfrm>
            <a:off x="696342" y="2361405"/>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a:solidFill>
            <a:srgbClr val="00206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Tedarik Zinciri Departmanı Yönetim Sistemi  </a:t>
            </a:r>
          </a:p>
        </p:txBody>
      </p:sp>
      <p:sp>
        <p:nvSpPr>
          <p:cNvPr id="3" name="Sağ Ok 2">
            <a:extLst>
              <a:ext uri="{FF2B5EF4-FFF2-40B4-BE49-F238E27FC236}">
                <a16:creationId xmlns:a16="http://schemas.microsoft.com/office/drawing/2014/main" id="{2DA5338D-AB5E-9400-B9E2-C10D6E65CAE0}"/>
              </a:ext>
            </a:extLst>
          </p:cNvPr>
          <p:cNvSpPr/>
          <p:nvPr/>
        </p:nvSpPr>
        <p:spPr>
          <a:xfrm rot="19724266">
            <a:off x="2378581" y="2338326"/>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Serbest Form: Şekil 40">
            <a:extLst>
              <a:ext uri="{FF2B5EF4-FFF2-40B4-BE49-F238E27FC236}">
                <a16:creationId xmlns:a16="http://schemas.microsoft.com/office/drawing/2014/main" id="{22782945-FAA0-346E-76C0-E4961856596A}"/>
              </a:ext>
            </a:extLst>
          </p:cNvPr>
          <p:cNvSpPr/>
          <p:nvPr/>
        </p:nvSpPr>
        <p:spPr>
          <a:xfrm>
            <a:off x="3304393" y="3689315"/>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a:solidFill>
            <a:srgbClr val="0070C0"/>
          </a:solidFill>
        </p:spPr>
        <p:style>
          <a:lnRef idx="2">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Kritik Sipariş Durumları</a:t>
            </a:r>
          </a:p>
        </p:txBody>
      </p:sp>
      <p:sp>
        <p:nvSpPr>
          <p:cNvPr id="5" name="Sağ Ok 4">
            <a:extLst>
              <a:ext uri="{FF2B5EF4-FFF2-40B4-BE49-F238E27FC236}">
                <a16:creationId xmlns:a16="http://schemas.microsoft.com/office/drawing/2014/main" id="{AEED32D3-8276-DABD-2CFF-AFDA7DEDD197}"/>
              </a:ext>
            </a:extLst>
          </p:cNvPr>
          <p:cNvSpPr/>
          <p:nvPr/>
        </p:nvSpPr>
        <p:spPr>
          <a:xfrm>
            <a:off x="5246312" y="1647788"/>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B113647A-0B9E-D81F-F358-539323E5256E}"/>
              </a:ext>
            </a:extLst>
          </p:cNvPr>
          <p:cNvSpPr txBox="1"/>
          <p:nvPr/>
        </p:nvSpPr>
        <p:spPr>
          <a:xfrm>
            <a:off x="6284105" y="4083306"/>
            <a:ext cx="5244480" cy="1477328"/>
          </a:xfrm>
          <a:prstGeom prst="rect">
            <a:avLst/>
          </a:prstGeom>
          <a:noFill/>
        </p:spPr>
        <p:txBody>
          <a:bodyPr wrap="square" rtlCol="0">
            <a:spAutoFit/>
          </a:bodyPr>
          <a:lstStyle/>
          <a:p>
            <a:pPr lvl="0">
              <a:defRPr/>
            </a:pPr>
            <a:r>
              <a:rPr lang="tr-TR" dirty="0"/>
              <a:t>EOQ ve ROP gibi stok yönetimi modelleriyle entegre çalışan kural tabanlı sistemler sayesinde kritik stok seviyeleri ve tedarik kısıtları önceden tespit edilerek erken uyarı sağlanmaktadır.</a:t>
            </a: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ğ Ok 5">
            <a:extLst>
              <a:ext uri="{FF2B5EF4-FFF2-40B4-BE49-F238E27FC236}">
                <a16:creationId xmlns:a16="http://schemas.microsoft.com/office/drawing/2014/main" id="{7B558D39-B975-08E6-A12E-D2C2F975450A}"/>
              </a:ext>
            </a:extLst>
          </p:cNvPr>
          <p:cNvSpPr/>
          <p:nvPr/>
        </p:nvSpPr>
        <p:spPr>
          <a:xfrm rot="1717446">
            <a:off x="2417378" y="3762473"/>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Serbest Form: Şekil 36">
            <a:extLst>
              <a:ext uri="{FF2B5EF4-FFF2-40B4-BE49-F238E27FC236}">
                <a16:creationId xmlns:a16="http://schemas.microsoft.com/office/drawing/2014/main" id="{69E86F6B-7B94-8C3A-9D5A-DAE315D95B45}"/>
              </a:ext>
            </a:extLst>
          </p:cNvPr>
          <p:cNvSpPr/>
          <p:nvPr/>
        </p:nvSpPr>
        <p:spPr>
          <a:xfrm>
            <a:off x="3259730" y="1007589"/>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Alternatif Tedarikçi Önerme</a:t>
            </a:r>
          </a:p>
        </p:txBody>
      </p:sp>
      <p:sp>
        <p:nvSpPr>
          <p:cNvPr id="9" name="Sağ Ok 8">
            <a:extLst>
              <a:ext uri="{FF2B5EF4-FFF2-40B4-BE49-F238E27FC236}">
                <a16:creationId xmlns:a16="http://schemas.microsoft.com/office/drawing/2014/main" id="{2EE39015-AC6B-5A40-EAC4-48D84E2668B8}"/>
              </a:ext>
            </a:extLst>
          </p:cNvPr>
          <p:cNvSpPr/>
          <p:nvPr/>
        </p:nvSpPr>
        <p:spPr>
          <a:xfrm>
            <a:off x="5194794" y="4377402"/>
            <a:ext cx="978795" cy="360609"/>
          </a:xfrm>
          <a:prstGeom prst="rightArrow">
            <a:avLst/>
          </a:prstGeom>
          <a:solidFill>
            <a:srgbClr val="71D0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FC0AF0E6-1C3F-74AF-3D60-637995447A2A}"/>
              </a:ext>
            </a:extLst>
          </p:cNvPr>
          <p:cNvSpPr txBox="1"/>
          <p:nvPr/>
        </p:nvSpPr>
        <p:spPr>
          <a:xfrm>
            <a:off x="6394620" y="1297366"/>
            <a:ext cx="4957595" cy="1200329"/>
          </a:xfrm>
          <a:prstGeom prst="rect">
            <a:avLst/>
          </a:prstGeom>
          <a:noFill/>
        </p:spPr>
        <p:txBody>
          <a:bodyPr wrap="square" rtlCol="0">
            <a:spAutoFit/>
          </a:bodyPr>
          <a:lstStyle/>
          <a:p>
            <a:pPr lvl="0">
              <a:defRPr/>
            </a:pPr>
            <a:r>
              <a:rPr lang="tr-TR" dirty="0"/>
              <a:t>Kritik sipariş durumlarında, AHP yöntemi ile hesaplanan kriter ağırlıkları kullanılarak MOORA yöntemiyle en uygun tedarikçinin seçilmesine olanak tanınır.</a:t>
            </a: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4885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6" grpId="0" animBg="1"/>
      <p:bldP spid="7" grpId="0" animBg="1"/>
      <p:bldP spid="9"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DCEA2E-7C6B-43EE-175C-4515DAD26206}"/>
              </a:ext>
            </a:extLst>
          </p:cNvPr>
          <p:cNvSpPr>
            <a:spLocks noGrp="1"/>
          </p:cNvSpPr>
          <p:nvPr>
            <p:ph type="title"/>
          </p:nvPr>
        </p:nvSpPr>
        <p:spPr/>
        <p:txBody>
          <a:bodyPr/>
          <a:lstStyle/>
          <a:p>
            <a:r>
              <a:rPr lang="tr-TR" dirty="0"/>
              <a:t>Organizasyon Şeması</a:t>
            </a:r>
          </a:p>
        </p:txBody>
      </p:sp>
      <p:pic>
        <p:nvPicPr>
          <p:cNvPr id="5" name="İçerik Yer Tutucusu 4" descr="metin, ekran görüntüsü, yazı tipi, dikdörtgen içeren bir resim&#10;&#10;Açıklama otomatik olarak oluşturuldu">
            <a:extLst>
              <a:ext uri="{FF2B5EF4-FFF2-40B4-BE49-F238E27FC236}">
                <a16:creationId xmlns:a16="http://schemas.microsoft.com/office/drawing/2014/main" id="{ADE014FD-BBBE-811E-E55C-AD8913E2A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006" y="2330336"/>
            <a:ext cx="8027987" cy="2197328"/>
          </a:xfrm>
        </p:spPr>
      </p:pic>
      <p:sp>
        <p:nvSpPr>
          <p:cNvPr id="10" name="Metin kutusu 9">
            <a:extLst>
              <a:ext uri="{FF2B5EF4-FFF2-40B4-BE49-F238E27FC236}">
                <a16:creationId xmlns:a16="http://schemas.microsoft.com/office/drawing/2014/main" id="{F1C60DA3-936D-DCF2-3CB6-F095BB4D3989}"/>
              </a:ext>
            </a:extLst>
          </p:cNvPr>
          <p:cNvSpPr txBox="1"/>
          <p:nvPr/>
        </p:nvSpPr>
        <p:spPr>
          <a:xfrm>
            <a:off x="-1123713" y="5400855"/>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w="0"/>
                <a:solidFill>
                  <a:srgbClr val="000000"/>
                </a:solidFill>
                <a:effectLst/>
                <a:uLnTx/>
                <a:uFillTx/>
                <a:latin typeface="Neue Haas Grotesk Text Pro"/>
                <a:ea typeface="+mn-ea"/>
                <a:cs typeface="+mn-cs"/>
              </a:rPr>
              <a:t>         </a:t>
            </a:r>
            <a:r>
              <a:rPr kumimoji="0" lang="tr-TR" sz="1800" b="0" i="0" u="none" strike="noStrike" kern="1200" cap="none" spc="0" normalizeH="0" baseline="0" noProof="0" dirty="0">
                <a:ln w="0"/>
                <a:solidFill>
                  <a:srgbClr val="000000"/>
                </a:solidFill>
                <a:effectLst/>
                <a:uLnTx/>
                <a:uFillTx/>
                <a:latin typeface="Neue Haas Grotesk Text Pro"/>
                <a:ea typeface="+mn-ea"/>
                <a:cs typeface="Calibri" panose="020F0502020204030204" pitchFamily="34" charset="0"/>
              </a:rPr>
              <a:t>Dr. Öğr. Üyesi Pelin TOKTAŞ</a:t>
            </a:r>
          </a:p>
        </p:txBody>
      </p:sp>
      <p:sp>
        <p:nvSpPr>
          <p:cNvPr id="11" name="Metin kutusu 10">
            <a:extLst>
              <a:ext uri="{FF2B5EF4-FFF2-40B4-BE49-F238E27FC236}">
                <a16:creationId xmlns:a16="http://schemas.microsoft.com/office/drawing/2014/main" id="{060E933D-5A40-A7B0-C93B-D5FA6AF13D09}"/>
              </a:ext>
            </a:extLst>
          </p:cNvPr>
          <p:cNvSpPr txBox="1"/>
          <p:nvPr/>
        </p:nvSpPr>
        <p:spPr>
          <a:xfrm>
            <a:off x="-1196253" y="577985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w="0"/>
                <a:solidFill>
                  <a:srgbClr val="000000"/>
                </a:solidFill>
                <a:effectLst/>
                <a:uLnTx/>
                <a:uFillTx/>
                <a:latin typeface="Neue Haas Grotesk Text Pro"/>
                <a:ea typeface="+mn-ea"/>
                <a:cs typeface="Calibri" panose="020F0502020204030204" pitchFamily="34" charset="0"/>
              </a:rPr>
              <a:t>     Prof. Dr. İrem UÇAL SARI</a:t>
            </a:r>
          </a:p>
        </p:txBody>
      </p:sp>
      <p:sp>
        <p:nvSpPr>
          <p:cNvPr id="12" name="Metin kutusu 11">
            <a:extLst>
              <a:ext uri="{FF2B5EF4-FFF2-40B4-BE49-F238E27FC236}">
                <a16:creationId xmlns:a16="http://schemas.microsoft.com/office/drawing/2014/main" id="{E6920407-74A3-DA08-036E-4E85E914BDF3}"/>
              </a:ext>
            </a:extLst>
          </p:cNvPr>
          <p:cNvSpPr txBox="1"/>
          <p:nvPr/>
        </p:nvSpPr>
        <p:spPr>
          <a:xfrm>
            <a:off x="-1035222" y="4964213"/>
            <a:ext cx="6096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w="0"/>
                <a:solidFill>
                  <a:srgbClr val="F5A700"/>
                </a:solidFill>
                <a:effectLst>
                  <a:outerShdw blurRad="38100" dist="19050" dir="2700000" algn="tl" rotWithShape="0">
                    <a:srgbClr val="000000">
                      <a:alpha val="40000"/>
                    </a:srgbClr>
                  </a:outerShdw>
                </a:effectLst>
                <a:uLnTx/>
                <a:uFillTx/>
                <a:latin typeface="Neue Haas Grotesk Text Pro"/>
                <a:ea typeface="+mn-ea"/>
                <a:cs typeface="Calibri" panose="020F0502020204030204" pitchFamily="34" charset="0"/>
              </a:rPr>
              <a:t>Akademik Danışmanlar</a:t>
            </a:r>
          </a:p>
        </p:txBody>
      </p:sp>
      <p:sp>
        <p:nvSpPr>
          <p:cNvPr id="13" name="Metin kutusu 12">
            <a:extLst>
              <a:ext uri="{FF2B5EF4-FFF2-40B4-BE49-F238E27FC236}">
                <a16:creationId xmlns:a16="http://schemas.microsoft.com/office/drawing/2014/main" id="{5DFEA885-D090-60A5-2A09-8C90D8AEDD1D}"/>
              </a:ext>
            </a:extLst>
          </p:cNvPr>
          <p:cNvSpPr txBox="1"/>
          <p:nvPr/>
        </p:nvSpPr>
        <p:spPr>
          <a:xfrm>
            <a:off x="8423618" y="5129784"/>
            <a:ext cx="22829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5A700"/>
                </a:solidFill>
                <a:effectLst>
                  <a:outerShdw blurRad="38100" dist="38100" dir="2700000" algn="tl">
                    <a:srgbClr val="000000">
                      <a:alpha val="43137"/>
                    </a:srgbClr>
                  </a:outerShdw>
                </a:effectLst>
                <a:uLnTx/>
                <a:uFillTx/>
                <a:latin typeface="Neue Haas Grotesk Text Pro"/>
                <a:ea typeface="+mn-ea"/>
                <a:cs typeface="Calibri" panose="020F0502020204030204" pitchFamily="34" charset="0"/>
              </a:rPr>
              <a:t>Sanayi Danışmanı</a:t>
            </a:r>
          </a:p>
        </p:txBody>
      </p:sp>
      <p:sp>
        <p:nvSpPr>
          <p:cNvPr id="14" name="Metin kutusu 13">
            <a:extLst>
              <a:ext uri="{FF2B5EF4-FFF2-40B4-BE49-F238E27FC236}">
                <a16:creationId xmlns:a16="http://schemas.microsoft.com/office/drawing/2014/main" id="{85BE0633-94C6-E7CA-7D1E-4C43927BA14F}"/>
              </a:ext>
            </a:extLst>
          </p:cNvPr>
          <p:cNvSpPr txBox="1"/>
          <p:nvPr/>
        </p:nvSpPr>
        <p:spPr>
          <a:xfrm>
            <a:off x="8423618" y="5555678"/>
            <a:ext cx="30332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Ürün Lideri Sercan GÜZEL</a:t>
            </a:r>
          </a:p>
        </p:txBody>
      </p:sp>
    </p:spTree>
    <p:extLst>
      <p:ext uri="{BB962C8B-B14F-4D97-AF65-F5344CB8AC3E}">
        <p14:creationId xmlns:p14="http://schemas.microsoft.com/office/powerpoint/2010/main" val="228444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E493FA9-E55E-1A5E-0256-886A3AFCFF22}"/>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58E4F42B-25CE-24E0-3304-D8127E19F503}"/>
              </a:ext>
            </a:extLst>
          </p:cNvPr>
          <p:cNvSpPr>
            <a:spLocks noGrp="1"/>
          </p:cNvSpPr>
          <p:nvPr>
            <p:ph type="title"/>
          </p:nvPr>
        </p:nvSpPr>
        <p:spPr/>
        <p:txBody>
          <a:bodyPr>
            <a:normAutofit fontScale="90000"/>
          </a:bodyPr>
          <a:lstStyle/>
          <a:p>
            <a:br>
              <a:rPr lang="tr-TR" dirty="0"/>
            </a:br>
            <a:r>
              <a:rPr lang="tr-TR" dirty="0"/>
              <a:t>ÖNERİLEN ÇÖZÜM YÖNTEMİ</a:t>
            </a:r>
            <a:br>
              <a:rPr lang="tr-TR" dirty="0"/>
            </a:br>
            <a:br>
              <a:rPr lang="tr-TR" sz="3100" dirty="0"/>
            </a:br>
            <a:r>
              <a:rPr lang="tr-TR" sz="3100" dirty="0"/>
              <a:t>KURAL TABANLI SİSTEMLER</a:t>
            </a:r>
            <a:br>
              <a:rPr lang="tr-TR" dirty="0"/>
            </a:br>
            <a:endParaRPr lang="tr-TR" dirty="0"/>
          </a:p>
        </p:txBody>
      </p:sp>
      <p:graphicFrame>
        <p:nvGraphicFramePr>
          <p:cNvPr id="12" name="İçerik Yer Tutucusu 2">
            <a:extLst>
              <a:ext uri="{FF2B5EF4-FFF2-40B4-BE49-F238E27FC236}">
                <a16:creationId xmlns:a16="http://schemas.microsoft.com/office/drawing/2014/main" id="{D590B43F-0A1F-DAEB-19DD-7570E880BC51}"/>
              </a:ext>
            </a:extLst>
          </p:cNvPr>
          <p:cNvGraphicFramePr>
            <a:graphicFrameLocks noGrp="1"/>
          </p:cNvGraphicFramePr>
          <p:nvPr>
            <p:ph idx="1"/>
            <p:extLst>
              <p:ext uri="{D42A27DB-BD31-4B8C-83A1-F6EECF244321}">
                <p14:modId xmlns:p14="http://schemas.microsoft.com/office/powerpoint/2010/main" val="3411990837"/>
              </p:ext>
            </p:extLst>
          </p:nvPr>
        </p:nvGraphicFramePr>
        <p:xfrm>
          <a:off x="250155" y="2393578"/>
          <a:ext cx="11691689" cy="2404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etin kutusu 7">
            <a:extLst>
              <a:ext uri="{FF2B5EF4-FFF2-40B4-BE49-F238E27FC236}">
                <a16:creationId xmlns:a16="http://schemas.microsoft.com/office/drawing/2014/main" id="{B2CB0A06-9C14-54DA-6FA0-7278E5CCA88F}"/>
              </a:ext>
            </a:extLst>
          </p:cNvPr>
          <p:cNvSpPr txBox="1"/>
          <p:nvPr/>
        </p:nvSpPr>
        <p:spPr>
          <a:xfrm>
            <a:off x="500310" y="1728216"/>
            <a:ext cx="11191378"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Bu sistemin amacı, tedarik zinciri süreçlerinde ortaya çıkabilecek kritik durumları erken tespit etmek ve hızlı çözümler üretmektir.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1049965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graphicEl>
                                              <a:dgm id="{3557568E-A607-4ED2-A6F4-2A6D5BCEAB59}"/>
                                            </p:graphicEl>
                                          </p:spTgt>
                                        </p:tgtEl>
                                        <p:attrNameLst>
                                          <p:attrName>style.visibility</p:attrName>
                                        </p:attrNameLst>
                                      </p:cBhvr>
                                      <p:to>
                                        <p:strVal val="visible"/>
                                      </p:to>
                                    </p:set>
                                    <p:animEffect transition="in" filter="circle(in)">
                                      <p:cBhvr>
                                        <p:cTn id="7" dur="2000"/>
                                        <p:tgtEl>
                                          <p:spTgt spid="12">
                                            <p:graphicEl>
                                              <a:dgm id="{3557568E-A607-4ED2-A6F4-2A6D5BCEAB5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graphicEl>
                                              <a:dgm id="{1541797D-68BA-4AE4-8241-598FD057F25E}"/>
                                            </p:graphicEl>
                                          </p:spTgt>
                                        </p:tgtEl>
                                        <p:attrNameLst>
                                          <p:attrName>style.visibility</p:attrName>
                                        </p:attrNameLst>
                                      </p:cBhvr>
                                      <p:to>
                                        <p:strVal val="visible"/>
                                      </p:to>
                                    </p:set>
                                    <p:animEffect transition="in" filter="circle(in)">
                                      <p:cBhvr>
                                        <p:cTn id="12" dur="2000"/>
                                        <p:tgtEl>
                                          <p:spTgt spid="12">
                                            <p:graphicEl>
                                              <a:dgm id="{1541797D-68BA-4AE4-8241-598FD057F25E}"/>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2">
                                            <p:graphicEl>
                                              <a:dgm id="{19EEB1C9-4573-40B6-87A8-F453B318D8E4}"/>
                                            </p:graphicEl>
                                          </p:spTgt>
                                        </p:tgtEl>
                                        <p:attrNameLst>
                                          <p:attrName>style.visibility</p:attrName>
                                        </p:attrNameLst>
                                      </p:cBhvr>
                                      <p:to>
                                        <p:strVal val="visible"/>
                                      </p:to>
                                    </p:set>
                                    <p:animEffect transition="in" filter="circle(in)">
                                      <p:cBhvr>
                                        <p:cTn id="15" dur="2000"/>
                                        <p:tgtEl>
                                          <p:spTgt spid="12">
                                            <p:graphicEl>
                                              <a:dgm id="{19EEB1C9-4573-40B6-87A8-F453B318D8E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2">
                                            <p:graphicEl>
                                              <a:dgm id="{1C34A06C-BDC8-40BD-84C7-E017D2018AF2}"/>
                                            </p:graphicEl>
                                          </p:spTgt>
                                        </p:tgtEl>
                                        <p:attrNameLst>
                                          <p:attrName>style.visibility</p:attrName>
                                        </p:attrNameLst>
                                      </p:cBhvr>
                                      <p:to>
                                        <p:strVal val="visible"/>
                                      </p:to>
                                    </p:set>
                                    <p:animEffect transition="in" filter="circle(in)">
                                      <p:cBhvr>
                                        <p:cTn id="20" dur="2000"/>
                                        <p:tgtEl>
                                          <p:spTgt spid="12">
                                            <p:graphicEl>
                                              <a:dgm id="{1C34A06C-BDC8-40BD-84C7-E017D2018AF2}"/>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graphicEl>
                                              <a:dgm id="{404C69B2-65A5-45A2-950F-7042FBF2692E}"/>
                                            </p:graphicEl>
                                          </p:spTgt>
                                        </p:tgtEl>
                                        <p:attrNameLst>
                                          <p:attrName>style.visibility</p:attrName>
                                        </p:attrNameLst>
                                      </p:cBhvr>
                                      <p:to>
                                        <p:strVal val="visible"/>
                                      </p:to>
                                    </p:set>
                                    <p:animEffect transition="in" filter="circle(in)">
                                      <p:cBhvr>
                                        <p:cTn id="23" dur="2000"/>
                                        <p:tgtEl>
                                          <p:spTgt spid="12">
                                            <p:graphicEl>
                                              <a:dgm id="{404C69B2-65A5-45A2-950F-7042FBF2692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2">
                                            <p:graphicEl>
                                              <a:dgm id="{D8F2DC7B-BAAB-4ECB-B013-4670FF88ED93}"/>
                                            </p:graphicEl>
                                          </p:spTgt>
                                        </p:tgtEl>
                                        <p:attrNameLst>
                                          <p:attrName>style.visibility</p:attrName>
                                        </p:attrNameLst>
                                      </p:cBhvr>
                                      <p:to>
                                        <p:strVal val="visible"/>
                                      </p:to>
                                    </p:set>
                                    <p:animEffect transition="in" filter="circle(in)">
                                      <p:cBhvr>
                                        <p:cTn id="28" dur="2000"/>
                                        <p:tgtEl>
                                          <p:spTgt spid="12">
                                            <p:graphicEl>
                                              <a:dgm id="{D8F2DC7B-BAAB-4ECB-B013-4670FF88ED93}"/>
                                            </p:graphic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graphicEl>
                                              <a:dgm id="{EC415164-48EA-4868-A3E7-7208C84F2698}"/>
                                            </p:graphicEl>
                                          </p:spTgt>
                                        </p:tgtEl>
                                        <p:attrNameLst>
                                          <p:attrName>style.visibility</p:attrName>
                                        </p:attrNameLst>
                                      </p:cBhvr>
                                      <p:to>
                                        <p:strVal val="visible"/>
                                      </p:to>
                                    </p:set>
                                    <p:animEffect transition="in" filter="circle(in)">
                                      <p:cBhvr>
                                        <p:cTn id="31" dur="2000"/>
                                        <p:tgtEl>
                                          <p:spTgt spid="12">
                                            <p:graphicEl>
                                              <a:dgm id="{EC415164-48EA-4868-A3E7-7208C84F26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3D7EC-64D7-BED3-7BE3-A654B9D0DB2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4E200C0-26CB-7874-9112-F1938298593C}"/>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E4EF09D2-1822-8C3A-6A20-E3F5076CC624}"/>
              </a:ext>
            </a:extLst>
          </p:cNvPr>
          <p:cNvSpPr>
            <a:spLocks noGrp="1"/>
          </p:cNvSpPr>
          <p:nvPr>
            <p:ph type="title"/>
          </p:nvPr>
        </p:nvSpPr>
        <p:spPr/>
        <p:txBody>
          <a:bodyPr>
            <a:normAutofit fontScale="90000"/>
          </a:bodyPr>
          <a:lstStyle/>
          <a:p>
            <a:r>
              <a:rPr lang="tr-TR" sz="4000" dirty="0"/>
              <a:t>ÖNERİLEN ÇÖZÜM YÖNTEMİ</a:t>
            </a:r>
            <a:br>
              <a:rPr lang="tr-TR" sz="2400" dirty="0"/>
            </a:br>
            <a:br>
              <a:rPr lang="tr-TR" sz="2800" dirty="0"/>
            </a:br>
            <a:r>
              <a:rPr lang="tr-TR" sz="3600" dirty="0"/>
              <a:t>ROP (YENİDEN SİPARİŞ NOKTASI)</a:t>
            </a:r>
            <a:endParaRPr lang="tr-TR" dirty="0"/>
          </a:p>
        </p:txBody>
      </p:sp>
      <p:sp>
        <p:nvSpPr>
          <p:cNvPr id="5" name="Metin kutusu 4">
            <a:extLst>
              <a:ext uri="{FF2B5EF4-FFF2-40B4-BE49-F238E27FC236}">
                <a16:creationId xmlns:a16="http://schemas.microsoft.com/office/drawing/2014/main" id="{1F286E9A-79A3-4F72-6190-6CDF46BFBE0D}"/>
              </a:ext>
            </a:extLst>
          </p:cNvPr>
          <p:cNvSpPr txBox="1"/>
          <p:nvPr/>
        </p:nvSpPr>
        <p:spPr>
          <a:xfrm>
            <a:off x="636104" y="2078411"/>
            <a:ext cx="1106428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t>Bir ürünün stoğu belirli bir seviyeye düştüğünde yeni bir sipariş verilmesi gerektiğini belirleyen stok kontrol noktasıdır.</a:t>
            </a:r>
            <a:r>
              <a:rPr kumimoji="0" lang="tr-TR" sz="1500" i="0" u="none" strike="noStrike" kern="1200" cap="none" spc="0" normalizeH="0" baseline="0" noProof="0" dirty="0">
                <a:ln>
                  <a:noFill/>
                </a:ln>
                <a:solidFill>
                  <a:srgbClr val="000000"/>
                </a:solidFill>
                <a:effectLst/>
                <a:uLnTx/>
                <a:uFillTx/>
                <a:latin typeface="Neue Haas Grotesk Text Pro"/>
                <a:ea typeface="+mn-ea"/>
                <a:cs typeface="+mn-cs"/>
              </a:rPr>
              <a:t>Bu </a:t>
            </a:r>
            <a:r>
              <a:rPr lang="tr-TR" sz="1500" dirty="0">
                <a:solidFill>
                  <a:srgbClr val="000000"/>
                </a:solidFill>
                <a:latin typeface="Neue Haas Grotesk Text Pro"/>
              </a:rPr>
              <a:t>çalışmada</a:t>
            </a:r>
            <a:r>
              <a:rPr kumimoji="0" lang="tr-TR" sz="1500" i="0" u="none" strike="noStrike" kern="1200" cap="none" spc="0" normalizeH="0" baseline="0" noProof="0" dirty="0">
                <a:ln>
                  <a:noFill/>
                </a:ln>
                <a:solidFill>
                  <a:srgbClr val="000000"/>
                </a:solidFill>
                <a:effectLst/>
                <a:uLnTx/>
                <a:uFillTx/>
                <a:latin typeface="Neue Haas Grotesk Text Pro"/>
                <a:ea typeface="+mn-ea"/>
                <a:cs typeface="+mn-cs"/>
              </a:rPr>
              <a:t>, </a:t>
            </a:r>
            <a:r>
              <a:rPr lang="tr-TR" sz="1600" dirty="0"/>
              <a:t>sipariş verilmesi gereken kritik zamanın otomatik olarak tespit edilmesi amacıyla uygulanmıştır.</a:t>
            </a:r>
            <a:endParaRPr kumimoji="0" lang="tr-TR" sz="1500" i="0" u="none" strike="noStrike" kern="1200" cap="none" spc="0" normalizeH="0" baseline="0" noProof="0" dirty="0">
              <a:ln>
                <a:noFill/>
              </a:ln>
              <a:solidFill>
                <a:srgbClr val="000000"/>
              </a:solidFill>
              <a:effectLst/>
              <a:uLnTx/>
              <a:uFillTx/>
              <a:latin typeface="Neue Haas Grotesk Text Pro"/>
              <a:ea typeface="+mn-ea"/>
              <a:cs typeface="+mn-cs"/>
            </a:endParaRPr>
          </a:p>
        </p:txBody>
      </p:sp>
      <mc:AlternateContent xmlns:mc="http://schemas.openxmlformats.org/markup-compatibility/2006" xmlns:a14="http://schemas.microsoft.com/office/drawing/2010/main">
        <mc:Choice Requires="a14">
          <p:sp>
            <p:nvSpPr>
              <p:cNvPr id="7" name="Dikdörtgen 6">
                <a:extLst>
                  <a:ext uri="{FF2B5EF4-FFF2-40B4-BE49-F238E27FC236}">
                    <a16:creationId xmlns:a16="http://schemas.microsoft.com/office/drawing/2014/main" id="{C49A6408-FB71-BCD3-5054-480B19E8B6A0}"/>
                  </a:ext>
                </a:extLst>
              </p:cNvPr>
              <p:cNvSpPr/>
              <p:nvPr/>
            </p:nvSpPr>
            <p:spPr>
              <a:xfrm>
                <a:off x="1983211" y="3429001"/>
                <a:ext cx="7071579" cy="919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𝑅𝑂𝑃</m:t>
                      </m:r>
                      <m:r>
                        <a:rPr lang="tr-TR" sz="2000" i="1" dirty="0" smtClean="0">
                          <a:latin typeface="Cambria Math" panose="02040503050406030204" pitchFamily="18" charset="0"/>
                        </a:rPr>
                        <m:t> = (</m:t>
                      </m:r>
                      <m:r>
                        <a:rPr lang="tr-TR" sz="2000" b="0" i="1" smtClean="0">
                          <a:latin typeface="Cambria Math" panose="02040503050406030204" pitchFamily="18" charset="0"/>
                        </a:rPr>
                        <m:t>𝐺</m:t>
                      </m:r>
                      <m:r>
                        <a:rPr lang="tr-TR" sz="2000" b="0" i="1" smtClean="0">
                          <a:latin typeface="Cambria Math" panose="02040503050406030204" pitchFamily="18" charset="0"/>
                        </a:rPr>
                        <m:t>ü</m:t>
                      </m:r>
                      <m:r>
                        <a:rPr lang="tr-TR" sz="2000" b="0" i="1" smtClean="0">
                          <a:latin typeface="Cambria Math" panose="02040503050406030204" pitchFamily="18" charset="0"/>
                        </a:rPr>
                        <m:t>𝑛𝑙</m:t>
                      </m:r>
                      <m:r>
                        <a:rPr lang="tr-TR" sz="2000" b="0" i="1" smtClean="0">
                          <a:latin typeface="Cambria Math" panose="02040503050406030204" pitchFamily="18" charset="0"/>
                        </a:rPr>
                        <m:t>ü</m:t>
                      </m:r>
                      <m:r>
                        <a:rPr lang="tr-TR" sz="2000" b="0" i="1" smtClean="0">
                          <a:latin typeface="Cambria Math" panose="02040503050406030204" pitchFamily="18" charset="0"/>
                        </a:rPr>
                        <m:t>𝑘</m:t>
                      </m:r>
                      <m:r>
                        <a:rPr lang="tr-TR" sz="2000" b="0" i="1" smtClean="0">
                          <a:latin typeface="Cambria Math" panose="02040503050406030204" pitchFamily="18" charset="0"/>
                        </a:rPr>
                        <m:t> </m:t>
                      </m:r>
                      <m:r>
                        <a:rPr lang="tr-TR" sz="2000" b="0" i="1" smtClean="0">
                          <a:latin typeface="Cambria Math" panose="02040503050406030204" pitchFamily="18" charset="0"/>
                        </a:rPr>
                        <m:t>𝑇𝑎𝑙𝑒𝑝</m:t>
                      </m:r>
                      <m:r>
                        <a:rPr lang="tr-TR" sz="2000" b="0" i="1" smtClean="0">
                          <a:latin typeface="Cambria Math" panose="02040503050406030204" pitchFamily="18" charset="0"/>
                        </a:rPr>
                        <m:t> × </m:t>
                      </m:r>
                      <m:r>
                        <a:rPr lang="tr-TR" sz="2000" b="0" i="1" smtClean="0">
                          <a:latin typeface="Cambria Math" panose="02040503050406030204" pitchFamily="18" charset="0"/>
                          <a:ea typeface="Cambria Math" panose="02040503050406030204" pitchFamily="18" charset="0"/>
                        </a:rPr>
                        <m:t>𝑇𝑒𝑠𝑙𝑖𝑚</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𝑆</m:t>
                      </m:r>
                      <m:r>
                        <a:rPr lang="tr-TR" sz="2000" b="0" i="1" smtClean="0">
                          <a:latin typeface="Cambria Math" panose="02040503050406030204" pitchFamily="18" charset="0"/>
                          <a:ea typeface="Cambria Math" panose="02040503050406030204" pitchFamily="18" charset="0"/>
                        </a:rPr>
                        <m:t>ü</m:t>
                      </m:r>
                      <m:r>
                        <a:rPr lang="tr-TR" sz="2000" b="0" i="1" smtClean="0">
                          <a:latin typeface="Cambria Math" panose="02040503050406030204" pitchFamily="18" charset="0"/>
                          <a:ea typeface="Cambria Math" panose="02040503050406030204" pitchFamily="18" charset="0"/>
                        </a:rPr>
                        <m:t>𝑟𝑒𝑠𝑖</m:t>
                      </m:r>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ea typeface="Cambria Math" panose="02040503050406030204" pitchFamily="18" charset="0"/>
                        </a:rPr>
                        <m:t>𝐺</m:t>
                      </m:r>
                      <m:r>
                        <a:rPr lang="tr-TR" sz="2000" b="0" i="1" smtClean="0">
                          <a:latin typeface="Cambria Math" panose="02040503050406030204" pitchFamily="18" charset="0"/>
                          <a:ea typeface="Cambria Math" panose="02040503050406030204" pitchFamily="18" charset="0"/>
                        </a:rPr>
                        <m:t>ü</m:t>
                      </m:r>
                      <m:r>
                        <a:rPr lang="tr-TR" sz="2000" b="0" i="1" smtClean="0">
                          <a:latin typeface="Cambria Math" panose="02040503050406030204" pitchFamily="18" charset="0"/>
                          <a:ea typeface="Cambria Math" panose="02040503050406030204" pitchFamily="18" charset="0"/>
                        </a:rPr>
                        <m:t>𝑣𝑒𝑛𝑙𝑖𝑘</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𝑆𝑡𝑜</m:t>
                      </m:r>
                      <m:r>
                        <a:rPr lang="tr-TR" sz="2000" b="0" i="1" smtClean="0">
                          <a:latin typeface="Cambria Math" panose="02040503050406030204" pitchFamily="18" charset="0"/>
                          <a:ea typeface="Cambria Math" panose="02040503050406030204" pitchFamily="18" charset="0"/>
                        </a:rPr>
                        <m:t>ğ</m:t>
                      </m:r>
                      <m:r>
                        <a:rPr lang="tr-TR" sz="2000" b="0" i="1" smtClean="0">
                          <a:latin typeface="Cambria Math" panose="02040503050406030204" pitchFamily="18" charset="0"/>
                          <a:ea typeface="Cambria Math" panose="02040503050406030204" pitchFamily="18" charset="0"/>
                        </a:rPr>
                        <m:t>𝑢</m:t>
                      </m:r>
                      <m:r>
                        <a:rPr lang="tr-TR" sz="2000" i="1" dirty="0" smtClean="0">
                          <a:latin typeface="Cambria Math" panose="02040503050406030204" pitchFamily="18" charset="0"/>
                        </a:rPr>
                        <m:t> </m:t>
                      </m:r>
                    </m:oMath>
                  </m:oMathPara>
                </a14:m>
                <a:endParaRPr lang="tr-TR" sz="2000" dirty="0"/>
              </a:p>
            </p:txBody>
          </p:sp>
        </mc:Choice>
        <mc:Fallback xmlns="">
          <p:sp>
            <p:nvSpPr>
              <p:cNvPr id="7" name="Dikdörtgen 6">
                <a:extLst>
                  <a:ext uri="{FF2B5EF4-FFF2-40B4-BE49-F238E27FC236}">
                    <a16:creationId xmlns:a16="http://schemas.microsoft.com/office/drawing/2014/main" id="{C49A6408-FB71-BCD3-5054-480B19E8B6A0}"/>
                  </a:ext>
                </a:extLst>
              </p:cNvPr>
              <p:cNvSpPr>
                <a:spLocks noRot="1" noChangeAspect="1" noMove="1" noResize="1" noEditPoints="1" noAdjustHandles="1" noChangeArrowheads="1" noChangeShapeType="1" noTextEdit="1"/>
              </p:cNvSpPr>
              <p:nvPr/>
            </p:nvSpPr>
            <p:spPr>
              <a:xfrm>
                <a:off x="1983211" y="3429001"/>
                <a:ext cx="7071579" cy="91997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2026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F0DD7-2C07-6D62-BBE5-4F3363D6E881}"/>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E5356A3E-90DC-821C-E81B-AB363EB30275}"/>
              </a:ext>
            </a:extLst>
          </p:cNvPr>
          <p:cNvPicPr>
            <a:picLocks noChangeAspect="1"/>
          </p:cNvPicPr>
          <p:nvPr/>
        </p:nvPicPr>
        <p:blipFill>
          <a:blip r:embed="rId2"/>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546D76E0-2468-5FF6-D927-0FD8BE8851F9}"/>
              </a:ext>
            </a:extLst>
          </p:cNvPr>
          <p:cNvSpPr>
            <a:spLocks noGrp="1"/>
          </p:cNvSpPr>
          <p:nvPr>
            <p:ph type="title"/>
          </p:nvPr>
        </p:nvSpPr>
        <p:spPr/>
        <p:txBody>
          <a:bodyPr>
            <a:normAutofit fontScale="90000"/>
          </a:bodyPr>
          <a:lstStyle/>
          <a:p>
            <a:r>
              <a:rPr lang="tr-TR" sz="4000" dirty="0"/>
              <a:t>ÖNERİLEN ÇÖZÜM YÖNTEMİ</a:t>
            </a:r>
            <a:br>
              <a:rPr lang="tr-TR" sz="2400" dirty="0"/>
            </a:br>
            <a:br>
              <a:rPr lang="tr-TR" sz="2800" dirty="0"/>
            </a:br>
            <a:r>
              <a:rPr lang="tr-TR" sz="3600" dirty="0"/>
              <a:t>EKONOMİK SİPARİŞ MİKTARI (EOQ) YÖNTEMİ</a:t>
            </a:r>
            <a:br>
              <a:rPr lang="tr-TR" sz="2400" dirty="0"/>
            </a:br>
            <a:endParaRPr lang="tr-TR"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DD51496-7E70-50BA-F8DD-4256860C5B6A}"/>
                  </a:ext>
                </a:extLst>
              </p:cNvPr>
              <p:cNvSpPr txBox="1"/>
              <p:nvPr/>
            </p:nvSpPr>
            <p:spPr>
              <a:xfrm>
                <a:off x="422788" y="2015614"/>
                <a:ext cx="11277600" cy="830997"/>
              </a:xfrm>
              <a:prstGeom prst="rect">
                <a:avLst/>
              </a:prstGeom>
              <a:noFill/>
            </p:spPr>
            <p:txBody>
              <a:bodyPr wrap="square" rtlCol="0">
                <a:spAutoFit/>
              </a:bodyPr>
              <a:lstStyle/>
              <a:p>
                <a:pPr>
                  <a:defRPr/>
                </a:pPr>
                <a14:m>
                  <m:oMath xmlns:m="http://schemas.openxmlformats.org/officeDocument/2006/math">
                    <m:r>
                      <a:rPr lang="tr-TR" sz="1600" i="1" dirty="0" smtClean="0">
                        <a:latin typeface="Cambria Math" panose="02040503050406030204" pitchFamily="18" charset="0"/>
                      </a:rPr>
                      <m:t>𝐸𝑂𝑄</m:t>
                    </m:r>
                  </m:oMath>
                </a14:m>
                <a:r>
                  <a:rPr lang="tr-TR" sz="1600" dirty="0"/>
                  <a:t> (Ekonomik Sipariş Miktarı), bir ürün için toplam maaliyeti en aza indirecek ideal sipariş miktarını belirlemek için kullanılan klasik bir yöntemdir.</a:t>
                </a:r>
                <a:r>
                  <a:rPr kumimoji="0" lang="tr-TR" sz="1600" i="0" u="none" strike="noStrike" kern="1200" cap="none" spc="0" normalizeH="0" baseline="0" noProof="0" dirty="0">
                    <a:ln>
                      <a:noFill/>
                    </a:ln>
                    <a:solidFill>
                      <a:srgbClr val="000000"/>
                    </a:solidFill>
                    <a:effectLst/>
                    <a:uLnTx/>
                    <a:uFillTx/>
                    <a:latin typeface="Neue Haas Grotesk Text Pro"/>
                  </a:rPr>
                  <a:t>Bu çalışmada, </a:t>
                </a:r>
                <a:r>
                  <a:rPr lang="tr-TR" sz="1600" dirty="0"/>
                  <a:t>gereğinden fazla veya yetersiz sipariş verilmesini önlemek, tedarik planlamasını optimize etmek ve stok/maliyet dengesini kurmak amacıyla entegre edilmiştir.</a:t>
                </a:r>
                <a:endParaRPr kumimoji="0" lang="tr-TR" sz="1600" i="0" u="none" strike="noStrike" kern="1200" cap="none" spc="0" normalizeH="0" baseline="0" noProof="0" dirty="0">
                  <a:ln>
                    <a:noFill/>
                  </a:ln>
                  <a:solidFill>
                    <a:srgbClr val="000000"/>
                  </a:solidFill>
                  <a:effectLst/>
                  <a:uLnTx/>
                  <a:uFillTx/>
                  <a:latin typeface="Neue Haas Grotesk Text Pro"/>
                </a:endParaRPr>
              </a:p>
            </p:txBody>
          </p:sp>
        </mc:Choice>
        <mc:Fallback xmlns="">
          <p:sp>
            <p:nvSpPr>
              <p:cNvPr id="5" name="Metin kutusu 4">
                <a:extLst>
                  <a:ext uri="{FF2B5EF4-FFF2-40B4-BE49-F238E27FC236}">
                    <a16:creationId xmlns:a16="http://schemas.microsoft.com/office/drawing/2014/main" id="{7DD51496-7E70-50BA-F8DD-4256860C5B6A}"/>
                  </a:ext>
                </a:extLst>
              </p:cNvPr>
              <p:cNvSpPr txBox="1">
                <a:spLocks noRot="1" noChangeAspect="1" noMove="1" noResize="1" noEditPoints="1" noAdjustHandles="1" noChangeArrowheads="1" noChangeShapeType="1" noTextEdit="1"/>
              </p:cNvSpPr>
              <p:nvPr/>
            </p:nvSpPr>
            <p:spPr>
              <a:xfrm>
                <a:off x="422788" y="2015614"/>
                <a:ext cx="11277600" cy="830997"/>
              </a:xfrm>
              <a:prstGeom prst="rect">
                <a:avLst/>
              </a:prstGeom>
              <a:blipFill>
                <a:blip r:embed="rId3"/>
                <a:stretch>
                  <a:fillRect l="-270" t="-2206" b="-88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Dikdörtgen 14">
                <a:extLst>
                  <a:ext uri="{FF2B5EF4-FFF2-40B4-BE49-F238E27FC236}">
                    <a16:creationId xmlns:a16="http://schemas.microsoft.com/office/drawing/2014/main" id="{F2EDF7AA-CA0F-96DB-03D2-7D0397DB5F69}"/>
                  </a:ext>
                </a:extLst>
              </p:cNvPr>
              <p:cNvSpPr/>
              <p:nvPr/>
            </p:nvSpPr>
            <p:spPr>
              <a:xfrm>
                <a:off x="1983211" y="3429000"/>
                <a:ext cx="5789189" cy="2325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𝐸𝑂𝑄</m:t>
                      </m:r>
                      <m:r>
                        <a:rPr lang="tr-TR" sz="2000" i="1" dirty="0" smtClean="0">
                          <a:latin typeface="Cambria Math" panose="02040503050406030204" pitchFamily="18" charset="0"/>
                        </a:rPr>
                        <m:t> = </m:t>
                      </m:r>
                      <m:rad>
                        <m:radPr>
                          <m:degHide m:val="on"/>
                          <m:ctrlPr>
                            <a:rPr lang="tr-TR" sz="2000" i="1" smtClean="0">
                              <a:latin typeface="Cambria Math" panose="02040503050406030204" pitchFamily="18" charset="0"/>
                            </a:rPr>
                          </m:ctrlPr>
                        </m:radPr>
                        <m:deg/>
                        <m:e>
                          <m:f>
                            <m:fPr>
                              <m:ctrlPr>
                                <a:rPr lang="tr-TR" sz="2000" i="1" smtClean="0">
                                  <a:latin typeface="Cambria Math" panose="02040503050406030204" pitchFamily="18" charset="0"/>
                                </a:rPr>
                              </m:ctrlPr>
                            </m:fPr>
                            <m:num>
                              <m:r>
                                <a:rPr lang="tr-TR" sz="2000" b="0" i="1" smtClean="0">
                                  <a:latin typeface="Cambria Math" panose="02040503050406030204" pitchFamily="18" charset="0"/>
                                </a:rPr>
                                <m:t>2</m:t>
                              </m:r>
                              <m:r>
                                <a:rPr lang="tr-TR" sz="2000" b="0" i="1" smtClean="0">
                                  <a:latin typeface="Cambria Math" panose="02040503050406030204" pitchFamily="18" charset="0"/>
                                </a:rPr>
                                <m:t>𝐷𝑆</m:t>
                              </m:r>
                            </m:num>
                            <m:den>
                              <m:r>
                                <a:rPr lang="tr-TR" sz="2000" b="0" i="1" smtClean="0">
                                  <a:latin typeface="Cambria Math" panose="02040503050406030204" pitchFamily="18" charset="0"/>
                                </a:rPr>
                                <m:t>𝐻</m:t>
                              </m:r>
                            </m:den>
                          </m:f>
                        </m:e>
                      </m:rad>
                    </m:oMath>
                  </m:oMathPara>
                </a14:m>
                <a:endParaRPr lang="tr-TR" sz="2000" dirty="0"/>
              </a:p>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𝐷</m:t>
                      </m:r>
                      <m:r>
                        <a:rPr lang="tr-TR" sz="2000" i="1" dirty="0" smtClean="0">
                          <a:latin typeface="Cambria Math" panose="02040503050406030204" pitchFamily="18" charset="0"/>
                        </a:rPr>
                        <m:t>=</m:t>
                      </m:r>
                      <m:r>
                        <a:rPr lang="tr-TR" sz="2000" i="1" dirty="0" smtClean="0">
                          <a:latin typeface="Cambria Math" panose="02040503050406030204" pitchFamily="18" charset="0"/>
                        </a:rPr>
                        <m:t>𝑌𝚤𝑙𝑙𝚤𝑘</m:t>
                      </m:r>
                      <m:r>
                        <a:rPr lang="tr-TR" sz="2000" i="1" dirty="0" smtClean="0">
                          <a:latin typeface="Cambria Math" panose="02040503050406030204" pitchFamily="18" charset="0"/>
                        </a:rPr>
                        <m:t> </m:t>
                      </m:r>
                      <m:r>
                        <a:rPr lang="tr-TR" sz="2000" i="1" dirty="0" smtClean="0">
                          <a:latin typeface="Cambria Math" panose="02040503050406030204" pitchFamily="18" charset="0"/>
                        </a:rPr>
                        <m:t>𝑡𝑎𝑙𝑒𝑝</m:t>
                      </m:r>
                      <m:r>
                        <a:rPr lang="tr-TR" sz="2000" i="1" dirty="0" smtClean="0">
                          <a:latin typeface="Cambria Math" panose="02040503050406030204" pitchFamily="18" charset="0"/>
                        </a:rPr>
                        <m:t> </m:t>
                      </m:r>
                      <m:r>
                        <a:rPr lang="tr-TR" sz="2000" i="1" dirty="0" smtClean="0">
                          <a:latin typeface="Cambria Math" panose="02040503050406030204" pitchFamily="18" charset="0"/>
                        </a:rPr>
                        <m:t>𝑚𝑖𝑘𝑡𝑎𝑟𝚤</m:t>
                      </m:r>
                    </m:oMath>
                  </m:oMathPara>
                </a14:m>
                <a:endParaRPr lang="tr-TR" sz="2000" dirty="0"/>
              </a:p>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𝑆</m:t>
                      </m:r>
                      <m:r>
                        <a:rPr lang="tr-TR" sz="2000" i="1" dirty="0" smtClean="0">
                          <a:latin typeface="Cambria Math" panose="02040503050406030204" pitchFamily="18" charset="0"/>
                        </a:rPr>
                        <m:t>=</m:t>
                      </m:r>
                      <m:r>
                        <a:rPr lang="tr-TR" sz="2000" i="1" dirty="0" smtClean="0">
                          <a:latin typeface="Cambria Math" panose="02040503050406030204" pitchFamily="18" charset="0"/>
                        </a:rPr>
                        <m:t>𝑆𝑖𝑝𝑎𝑟𝑖</m:t>
                      </m:r>
                      <m:r>
                        <a:rPr lang="tr-TR" sz="2000" i="1" dirty="0" smtClean="0">
                          <a:latin typeface="Cambria Math" panose="02040503050406030204" pitchFamily="18" charset="0"/>
                        </a:rPr>
                        <m:t>ş </m:t>
                      </m:r>
                      <m:r>
                        <a:rPr lang="tr-TR" sz="2000" i="1" dirty="0" smtClean="0">
                          <a:latin typeface="Cambria Math" panose="02040503050406030204" pitchFamily="18" charset="0"/>
                        </a:rPr>
                        <m:t>𝑏𝑎</m:t>
                      </m:r>
                      <m:r>
                        <a:rPr lang="tr-TR" sz="2000" i="1" dirty="0" smtClean="0">
                          <a:latin typeface="Cambria Math" panose="02040503050406030204" pitchFamily="18" charset="0"/>
                        </a:rPr>
                        <m:t>ş</m:t>
                      </m:r>
                      <m:r>
                        <a:rPr lang="tr-TR" sz="2000" i="1" dirty="0" smtClean="0">
                          <a:latin typeface="Cambria Math" panose="02040503050406030204" pitchFamily="18" charset="0"/>
                        </a:rPr>
                        <m:t>𝚤𝑛𝑎</m:t>
                      </m:r>
                      <m:r>
                        <a:rPr lang="tr-TR" sz="2000" i="1" dirty="0" smtClean="0">
                          <a:latin typeface="Cambria Math" panose="02040503050406030204" pitchFamily="18" charset="0"/>
                        </a:rPr>
                        <m:t> </m:t>
                      </m:r>
                      <m:r>
                        <a:rPr lang="tr-TR" sz="2000" i="1" dirty="0" smtClean="0">
                          <a:latin typeface="Cambria Math" panose="02040503050406030204" pitchFamily="18" charset="0"/>
                        </a:rPr>
                        <m:t>𝑠𝑎𝑏𝑖𝑡</m:t>
                      </m:r>
                      <m:r>
                        <a:rPr lang="tr-TR" sz="2000" i="1" dirty="0" smtClean="0">
                          <a:latin typeface="Cambria Math" panose="02040503050406030204" pitchFamily="18" charset="0"/>
                        </a:rPr>
                        <m:t> </m:t>
                      </m:r>
                      <m:r>
                        <a:rPr lang="tr-TR" sz="2000" i="1" dirty="0" smtClean="0">
                          <a:latin typeface="Cambria Math" panose="02040503050406030204" pitchFamily="18" charset="0"/>
                        </a:rPr>
                        <m:t>𝑚𝑎𝑎𝑙𝑖𝑦𝑒𝑡</m:t>
                      </m:r>
                    </m:oMath>
                  </m:oMathPara>
                </a14:m>
                <a:endParaRPr lang="tr-TR" sz="2000" dirty="0"/>
              </a:p>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𝐻</m:t>
                      </m:r>
                      <m:r>
                        <a:rPr lang="tr-TR" sz="2000" i="1" dirty="0" smtClean="0">
                          <a:latin typeface="Cambria Math" panose="02040503050406030204" pitchFamily="18" charset="0"/>
                        </a:rPr>
                        <m:t>=</m:t>
                      </m:r>
                      <m:r>
                        <a:rPr lang="tr-TR" sz="2000" i="1" dirty="0" smtClean="0">
                          <a:latin typeface="Cambria Math" panose="02040503050406030204" pitchFamily="18" charset="0"/>
                        </a:rPr>
                        <m:t>𝐵𝑖𝑟𝑖𝑚</m:t>
                      </m:r>
                      <m:r>
                        <a:rPr lang="tr-TR" sz="2000" i="1" dirty="0" smtClean="0">
                          <a:latin typeface="Cambria Math" panose="02040503050406030204" pitchFamily="18" charset="0"/>
                        </a:rPr>
                        <m:t> </m:t>
                      </m:r>
                      <m:r>
                        <a:rPr lang="tr-TR" sz="2000" i="1" dirty="0" smtClean="0">
                          <a:latin typeface="Cambria Math" panose="02040503050406030204" pitchFamily="18" charset="0"/>
                        </a:rPr>
                        <m:t>𝑏𝑎</m:t>
                      </m:r>
                      <m:r>
                        <a:rPr lang="tr-TR" sz="2000" i="1" dirty="0" smtClean="0">
                          <a:latin typeface="Cambria Math" panose="02040503050406030204" pitchFamily="18" charset="0"/>
                        </a:rPr>
                        <m:t>ş</m:t>
                      </m:r>
                      <m:r>
                        <a:rPr lang="tr-TR" sz="2000" i="1" dirty="0" smtClean="0">
                          <a:latin typeface="Cambria Math" panose="02040503050406030204" pitchFamily="18" charset="0"/>
                        </a:rPr>
                        <m:t>𝚤𝑛𝑎</m:t>
                      </m:r>
                      <m:r>
                        <a:rPr lang="tr-TR" sz="2000" i="1" dirty="0" smtClean="0">
                          <a:latin typeface="Cambria Math" panose="02040503050406030204" pitchFamily="18" charset="0"/>
                        </a:rPr>
                        <m:t> </m:t>
                      </m:r>
                      <m:r>
                        <a:rPr lang="tr-TR" sz="2000" i="1" dirty="0" smtClean="0">
                          <a:latin typeface="Cambria Math" panose="02040503050406030204" pitchFamily="18" charset="0"/>
                        </a:rPr>
                        <m:t>𝑦𝚤𝑙𝑙𝚤𝑘</m:t>
                      </m:r>
                      <m:r>
                        <a:rPr lang="tr-TR" sz="2000" i="1" dirty="0" smtClean="0">
                          <a:latin typeface="Cambria Math" panose="02040503050406030204" pitchFamily="18" charset="0"/>
                        </a:rPr>
                        <m:t> </m:t>
                      </m:r>
                      <m:r>
                        <a:rPr lang="tr-TR" sz="2000" i="1" dirty="0" smtClean="0">
                          <a:latin typeface="Cambria Math" panose="02040503050406030204" pitchFamily="18" charset="0"/>
                        </a:rPr>
                        <m:t>𝑠𝑡𝑜𝑘</m:t>
                      </m:r>
                      <m:r>
                        <a:rPr lang="tr-TR" sz="2000" i="1" dirty="0" smtClean="0">
                          <a:latin typeface="Cambria Math" panose="02040503050406030204" pitchFamily="18" charset="0"/>
                        </a:rPr>
                        <m:t> </m:t>
                      </m:r>
                      <m:r>
                        <a:rPr lang="tr-TR" sz="2000" i="1" dirty="0" smtClean="0">
                          <a:latin typeface="Cambria Math" panose="02040503050406030204" pitchFamily="18" charset="0"/>
                        </a:rPr>
                        <m:t>𝑡𝑎</m:t>
                      </m:r>
                      <m:r>
                        <a:rPr lang="tr-TR" sz="2000" i="1" dirty="0" smtClean="0">
                          <a:latin typeface="Cambria Math" panose="02040503050406030204" pitchFamily="18" charset="0"/>
                        </a:rPr>
                        <m:t>ş</m:t>
                      </m:r>
                      <m:r>
                        <a:rPr lang="tr-TR" sz="2000" i="1" dirty="0" smtClean="0">
                          <a:latin typeface="Cambria Math" panose="02040503050406030204" pitchFamily="18" charset="0"/>
                        </a:rPr>
                        <m:t>𝚤𝑚𝑎</m:t>
                      </m:r>
                      <m:r>
                        <a:rPr lang="tr-TR" sz="2000" i="1" dirty="0" smtClean="0">
                          <a:latin typeface="Cambria Math" panose="02040503050406030204" pitchFamily="18" charset="0"/>
                        </a:rPr>
                        <m:t> </m:t>
                      </m:r>
                      <m:r>
                        <a:rPr lang="tr-TR" sz="2000" i="1" dirty="0" smtClean="0">
                          <a:latin typeface="Cambria Math" panose="02040503050406030204" pitchFamily="18" charset="0"/>
                        </a:rPr>
                        <m:t>𝑚𝑎𝑎𝑙𝑖𝑦𝑒𝑡𝑖</m:t>
                      </m:r>
                    </m:oMath>
                  </m:oMathPara>
                </a14:m>
                <a:endParaRPr lang="tr-TR" sz="2000" dirty="0"/>
              </a:p>
              <a:p>
                <a:pPr algn="ctr"/>
                <a14:m>
                  <m:oMathPara xmlns:m="http://schemas.openxmlformats.org/officeDocument/2006/math">
                    <m:oMathParaPr>
                      <m:jc m:val="centerGroup"/>
                    </m:oMathParaPr>
                    <m:oMath xmlns:m="http://schemas.openxmlformats.org/officeDocument/2006/math">
                      <m:r>
                        <a:rPr lang="tr-TR" sz="2000" i="1" dirty="0" smtClean="0">
                          <a:latin typeface="Cambria Math" panose="02040503050406030204" pitchFamily="18" charset="0"/>
                        </a:rPr>
                        <m:t>𝑄</m:t>
                      </m:r>
                      <m:r>
                        <a:rPr lang="tr-TR" sz="2000" i="1" dirty="0">
                          <a:latin typeface="Cambria Math" panose="02040503050406030204" pitchFamily="18" charset="0"/>
                        </a:rPr>
                        <m:t>=</m:t>
                      </m:r>
                      <m:r>
                        <a:rPr lang="tr-TR" sz="2000" i="1" dirty="0">
                          <a:latin typeface="Cambria Math" panose="02040503050406030204" pitchFamily="18" charset="0"/>
                        </a:rPr>
                        <m:t>𝑆𝑖𝑝𝑎𝑟𝑖</m:t>
                      </m:r>
                      <m:r>
                        <a:rPr lang="tr-TR" sz="2000" i="1" dirty="0">
                          <a:latin typeface="Cambria Math" panose="02040503050406030204" pitchFamily="18" charset="0"/>
                        </a:rPr>
                        <m:t>ş </m:t>
                      </m:r>
                      <m:r>
                        <a:rPr lang="tr-TR" sz="2000" i="1" dirty="0">
                          <a:latin typeface="Cambria Math" panose="02040503050406030204" pitchFamily="18" charset="0"/>
                        </a:rPr>
                        <m:t>𝑀𝑖𝑘𝑡𝑎𝑟𝚤</m:t>
                      </m:r>
                    </m:oMath>
                  </m:oMathPara>
                </a14:m>
                <a:endParaRPr lang="tr-TR" sz="2000" dirty="0"/>
              </a:p>
            </p:txBody>
          </p:sp>
        </mc:Choice>
        <mc:Fallback xmlns="">
          <p:sp>
            <p:nvSpPr>
              <p:cNvPr id="15" name="Dikdörtgen 14">
                <a:extLst>
                  <a:ext uri="{FF2B5EF4-FFF2-40B4-BE49-F238E27FC236}">
                    <a16:creationId xmlns:a16="http://schemas.microsoft.com/office/drawing/2014/main" id="{F2EDF7AA-CA0F-96DB-03D2-7D0397DB5F69}"/>
                  </a:ext>
                </a:extLst>
              </p:cNvPr>
              <p:cNvSpPr>
                <a:spLocks noRot="1" noChangeAspect="1" noMove="1" noResize="1" noEditPoints="1" noAdjustHandles="1" noChangeArrowheads="1" noChangeShapeType="1" noTextEdit="1"/>
              </p:cNvSpPr>
              <p:nvPr/>
            </p:nvSpPr>
            <p:spPr>
              <a:xfrm>
                <a:off x="1983211" y="3429000"/>
                <a:ext cx="5789189" cy="2325029"/>
              </a:xfrm>
              <a:prstGeom prst="rect">
                <a:avLst/>
              </a:prstGeom>
              <a:blipFill>
                <a:blip r:embed="rId4"/>
                <a:stretch>
                  <a:fillRect b="-541"/>
                </a:stretch>
              </a:blipFill>
            </p:spPr>
            <p:txBody>
              <a:bodyPr/>
              <a:lstStyle/>
              <a:p>
                <a:r>
                  <a:rPr lang="tr-TR">
                    <a:noFill/>
                  </a:rPr>
                  <a:t> </a:t>
                </a:r>
              </a:p>
            </p:txBody>
          </p:sp>
        </mc:Fallback>
      </mc:AlternateContent>
    </p:spTree>
    <p:extLst>
      <p:ext uri="{BB962C8B-B14F-4D97-AF65-F5344CB8AC3E}">
        <p14:creationId xmlns:p14="http://schemas.microsoft.com/office/powerpoint/2010/main" val="152818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C5807FD-9A54-6AA2-0AF2-8C2FF7FB267F}"/>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20" name="Başlık 19">
            <a:extLst>
              <a:ext uri="{FF2B5EF4-FFF2-40B4-BE49-F238E27FC236}">
                <a16:creationId xmlns:a16="http://schemas.microsoft.com/office/drawing/2014/main" id="{F4C1D66B-F782-3440-1D61-D06C820F08F3}"/>
              </a:ext>
            </a:extLst>
          </p:cNvPr>
          <p:cNvSpPr>
            <a:spLocks noGrp="1"/>
          </p:cNvSpPr>
          <p:nvPr>
            <p:ph type="title"/>
          </p:nvPr>
        </p:nvSpPr>
        <p:spPr/>
        <p:txBody>
          <a:bodyPr/>
          <a:lstStyle/>
          <a:p>
            <a:r>
              <a:rPr lang="tr-TR" dirty="0"/>
              <a:t>METOT UYGULAMASI</a:t>
            </a:r>
          </a:p>
        </p:txBody>
      </p:sp>
      <p:pic>
        <p:nvPicPr>
          <p:cNvPr id="2" name="Resim 1">
            <a:extLst>
              <a:ext uri="{FF2B5EF4-FFF2-40B4-BE49-F238E27FC236}">
                <a16:creationId xmlns:a16="http://schemas.microsoft.com/office/drawing/2014/main" id="{65F34965-3169-2924-DCBF-B806EA63FC12}"/>
              </a:ext>
            </a:extLst>
          </p:cNvPr>
          <p:cNvPicPr>
            <a:picLocks noChangeAspect="1"/>
          </p:cNvPicPr>
          <p:nvPr/>
        </p:nvPicPr>
        <p:blipFill>
          <a:blip r:embed="rId3"/>
          <a:stretch>
            <a:fillRect/>
          </a:stretch>
        </p:blipFill>
        <p:spPr>
          <a:xfrm>
            <a:off x="468351" y="1831085"/>
            <a:ext cx="6233532" cy="4697533"/>
          </a:xfrm>
          <a:prstGeom prst="rect">
            <a:avLst/>
          </a:prstGeom>
        </p:spPr>
      </p:pic>
      <p:sp>
        <p:nvSpPr>
          <p:cNvPr id="22" name="Satır Belirtme Çizgisi 1 21">
            <a:extLst>
              <a:ext uri="{FF2B5EF4-FFF2-40B4-BE49-F238E27FC236}">
                <a16:creationId xmlns:a16="http://schemas.microsoft.com/office/drawing/2014/main" id="{AE48ACB7-FC43-E8F0-53AB-4AA3739EB784}"/>
              </a:ext>
            </a:extLst>
          </p:cNvPr>
          <p:cNvSpPr/>
          <p:nvPr/>
        </p:nvSpPr>
        <p:spPr>
          <a:xfrm>
            <a:off x="9480600" y="548640"/>
            <a:ext cx="2400300" cy="1282446"/>
          </a:xfrm>
          <a:prstGeom prst="borderCallout1">
            <a:avLst>
              <a:gd name="adj1" fmla="val 18750"/>
              <a:gd name="adj2" fmla="val -8333"/>
              <a:gd name="adj3" fmla="val 142020"/>
              <a:gd name="adj4" fmla="val -109019"/>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Kullanıcı numarası ve şifre girişi için net alan sağlanmıştır.</a:t>
            </a:r>
          </a:p>
        </p:txBody>
      </p:sp>
      <p:pic>
        <p:nvPicPr>
          <p:cNvPr id="6" name="Resim 5">
            <a:extLst>
              <a:ext uri="{FF2B5EF4-FFF2-40B4-BE49-F238E27FC236}">
                <a16:creationId xmlns:a16="http://schemas.microsoft.com/office/drawing/2014/main" id="{FE7894EA-ABEC-97D8-80C3-A4D01A360DB3}"/>
              </a:ext>
            </a:extLst>
          </p:cNvPr>
          <p:cNvPicPr>
            <a:picLocks noChangeAspect="1"/>
          </p:cNvPicPr>
          <p:nvPr/>
        </p:nvPicPr>
        <p:blipFill>
          <a:blip r:embed="rId4"/>
          <a:stretch>
            <a:fillRect/>
          </a:stretch>
        </p:blipFill>
        <p:spPr>
          <a:xfrm>
            <a:off x="6038850" y="3238500"/>
            <a:ext cx="114300" cy="381000"/>
          </a:xfrm>
          <a:prstGeom prst="rect">
            <a:avLst/>
          </a:prstGeom>
        </p:spPr>
      </p:pic>
    </p:spTree>
    <p:extLst>
      <p:ext uri="{BB962C8B-B14F-4D97-AF65-F5344CB8AC3E}">
        <p14:creationId xmlns:p14="http://schemas.microsoft.com/office/powerpoint/2010/main" val="29559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F1CB-FE80-A664-3F63-9299E4B5B2A4}"/>
            </a:ext>
          </a:extLst>
        </p:cNvPr>
        <p:cNvGrpSpPr/>
        <p:nvPr/>
      </p:nvGrpSpPr>
      <p:grpSpPr>
        <a:xfrm>
          <a:off x="0" y="0"/>
          <a:ext cx="0" cy="0"/>
          <a:chOff x="0" y="0"/>
          <a:chExt cx="0" cy="0"/>
        </a:xfrm>
      </p:grpSpPr>
      <p:pic>
        <p:nvPicPr>
          <p:cNvPr id="12" name="Resim 11">
            <a:extLst>
              <a:ext uri="{FF2B5EF4-FFF2-40B4-BE49-F238E27FC236}">
                <a16:creationId xmlns:a16="http://schemas.microsoft.com/office/drawing/2014/main" id="{364FF965-6E4C-91D4-DADC-269DB24D4E57}"/>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87574267-266E-F8B2-D5D6-75D0586DAB59}"/>
              </a:ext>
            </a:extLst>
          </p:cNvPr>
          <p:cNvSpPr txBox="1"/>
          <p:nvPr/>
        </p:nvSpPr>
        <p:spPr>
          <a:xfrm>
            <a:off x="250624" y="32594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p>
        </p:txBody>
      </p:sp>
      <p:sp>
        <p:nvSpPr>
          <p:cNvPr id="11" name="Metin kutusu 10">
            <a:extLst>
              <a:ext uri="{FF2B5EF4-FFF2-40B4-BE49-F238E27FC236}">
                <a16:creationId xmlns:a16="http://schemas.microsoft.com/office/drawing/2014/main" id="{9AE9BADF-7D9A-F469-8F02-9D3441B25758}"/>
              </a:ext>
            </a:extLst>
          </p:cNvPr>
          <p:cNvSpPr txBox="1"/>
          <p:nvPr/>
        </p:nvSpPr>
        <p:spPr>
          <a:xfrm>
            <a:off x="12378690" y="309753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0" name="Resim 9">
            <a:extLst>
              <a:ext uri="{FF2B5EF4-FFF2-40B4-BE49-F238E27FC236}">
                <a16:creationId xmlns:a16="http://schemas.microsoft.com/office/drawing/2014/main" id="{C2EE8762-ABE1-1E81-05F8-830BD6803E90}"/>
              </a:ext>
            </a:extLst>
          </p:cNvPr>
          <p:cNvPicPr>
            <a:picLocks noChangeAspect="1"/>
          </p:cNvPicPr>
          <p:nvPr/>
        </p:nvPicPr>
        <p:blipFill>
          <a:blip r:embed="rId3"/>
          <a:stretch>
            <a:fillRect/>
          </a:stretch>
        </p:blipFill>
        <p:spPr>
          <a:xfrm>
            <a:off x="385647" y="1702463"/>
            <a:ext cx="5816934" cy="4782752"/>
          </a:xfrm>
          <a:prstGeom prst="rect">
            <a:avLst/>
          </a:prstGeom>
        </p:spPr>
      </p:pic>
      <p:sp>
        <p:nvSpPr>
          <p:cNvPr id="7" name="Satır Belirtme Çizgisi 1 6">
            <a:extLst>
              <a:ext uri="{FF2B5EF4-FFF2-40B4-BE49-F238E27FC236}">
                <a16:creationId xmlns:a16="http://schemas.microsoft.com/office/drawing/2014/main" id="{A65FEE4B-7D51-07DF-A3BF-0BF34932B1D9}"/>
              </a:ext>
            </a:extLst>
          </p:cNvPr>
          <p:cNvSpPr/>
          <p:nvPr/>
        </p:nvSpPr>
        <p:spPr>
          <a:xfrm>
            <a:off x="8602313" y="1991920"/>
            <a:ext cx="2215764" cy="1080658"/>
          </a:xfrm>
          <a:prstGeom prst="borderCallout1">
            <a:avLst>
              <a:gd name="adj1" fmla="val 49959"/>
              <a:gd name="adj2" fmla="val -4819"/>
              <a:gd name="adj3" fmla="val 127803"/>
              <a:gd name="adj4" fmla="val -196348"/>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lang="tr-TR" sz="1200" dirty="0"/>
              <a:t>Önümüzdeki 3 aya ait siparişler analiz edilerek </a:t>
            </a:r>
            <a:r>
              <a:rPr lang="tr-TR" sz="1200" dirty="0">
                <a:solidFill>
                  <a:prstClr val="white"/>
                </a:solidFill>
              </a:rPr>
              <a:t>siparişlerin kritik seviyeye ulaşıp ulaşmadığını takip eder.</a:t>
            </a:r>
          </a:p>
        </p:txBody>
      </p:sp>
      <p:sp>
        <p:nvSpPr>
          <p:cNvPr id="8" name="Satır Belirtme Çizgisi 1 7">
            <a:extLst>
              <a:ext uri="{FF2B5EF4-FFF2-40B4-BE49-F238E27FC236}">
                <a16:creationId xmlns:a16="http://schemas.microsoft.com/office/drawing/2014/main" id="{845A6632-F0A9-F66A-CD62-1D94628204E1}"/>
              </a:ext>
            </a:extLst>
          </p:cNvPr>
          <p:cNvSpPr/>
          <p:nvPr/>
        </p:nvSpPr>
        <p:spPr>
          <a:xfrm>
            <a:off x="8602313" y="3429000"/>
            <a:ext cx="2400300" cy="1282446"/>
          </a:xfrm>
          <a:prstGeom prst="borderCallout1">
            <a:avLst>
              <a:gd name="adj1" fmla="val 18750"/>
              <a:gd name="adj2" fmla="val -8333"/>
              <a:gd name="adj3" fmla="val 33264"/>
              <a:gd name="adj4" fmla="val -178693"/>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Siparişlerin oluşturulmasını ve yönetilmesini sağlar. Ayrıca kritik siparişler için alternatif tedarikçiler önererek tedarik süreçlerini optimize eder ve sürekliliği destekler.</a:t>
            </a:r>
          </a:p>
        </p:txBody>
      </p:sp>
      <p:sp>
        <p:nvSpPr>
          <p:cNvPr id="9" name="Satır Belirtme Çizgisi 1 8">
            <a:extLst>
              <a:ext uri="{FF2B5EF4-FFF2-40B4-BE49-F238E27FC236}">
                <a16:creationId xmlns:a16="http://schemas.microsoft.com/office/drawing/2014/main" id="{217BC493-4728-0D6C-D7F3-0808F0D17039}"/>
              </a:ext>
            </a:extLst>
          </p:cNvPr>
          <p:cNvSpPr/>
          <p:nvPr/>
        </p:nvSpPr>
        <p:spPr>
          <a:xfrm>
            <a:off x="9592743" y="5047432"/>
            <a:ext cx="2213610" cy="1277524"/>
          </a:xfrm>
          <a:prstGeom prst="borderCallout1">
            <a:avLst>
              <a:gd name="adj1" fmla="val 18750"/>
              <a:gd name="adj2" fmla="val -8333"/>
              <a:gd name="adj3" fmla="val -50622"/>
              <a:gd name="adj4" fmla="val -241132"/>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white"/>
                </a:solidFill>
                <a:effectLst/>
                <a:uLnTx/>
                <a:uFillTx/>
                <a:latin typeface="Neue Haas Grotesk Text Pro"/>
                <a:ea typeface="+mn-ea"/>
                <a:cs typeface="+mn-cs"/>
              </a:rPr>
              <a:t>MOORA yöntemiyle alternatif tedarikçilerin skorlarını hesaplar ve en uygun tedarikçiyi önerir.</a:t>
            </a:r>
          </a:p>
        </p:txBody>
      </p:sp>
      <p:sp>
        <p:nvSpPr>
          <p:cNvPr id="4" name="Metin kutusu 3">
            <a:extLst>
              <a:ext uri="{FF2B5EF4-FFF2-40B4-BE49-F238E27FC236}">
                <a16:creationId xmlns:a16="http://schemas.microsoft.com/office/drawing/2014/main" id="{353E44C2-A0FC-D86F-D636-00BD3D91EE1D}"/>
              </a:ext>
            </a:extLst>
          </p:cNvPr>
          <p:cNvSpPr txBox="1"/>
          <p:nvPr/>
        </p:nvSpPr>
        <p:spPr>
          <a:xfrm>
            <a:off x="385647" y="1148201"/>
            <a:ext cx="63283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solidFill>
                  <a:srgbClr val="000000"/>
                </a:solidFill>
                <a:latin typeface="Neue Haas Grotesk Text Pro"/>
              </a:rPr>
              <a:t>ÖNCEKİ SİSTEM</a:t>
            </a:r>
            <a:endParaRPr kumimoji="0" lang="tr-TR" sz="1800" b="1"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856290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11">
            <a:extLst>
              <a:ext uri="{FF2B5EF4-FFF2-40B4-BE49-F238E27FC236}">
                <a16:creationId xmlns:a16="http://schemas.microsoft.com/office/drawing/2014/main" id="{FCB373E4-56F5-3F4A-C145-2CC6258A35EC}"/>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94256088-8303-CEC7-E736-96EE725BE46A}"/>
              </a:ext>
            </a:extLst>
          </p:cNvPr>
          <p:cNvSpPr txBox="1"/>
          <p:nvPr/>
        </p:nvSpPr>
        <p:spPr>
          <a:xfrm>
            <a:off x="217170" y="445226"/>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p>
        </p:txBody>
      </p:sp>
      <p:sp>
        <p:nvSpPr>
          <p:cNvPr id="11" name="Metin kutusu 10">
            <a:extLst>
              <a:ext uri="{FF2B5EF4-FFF2-40B4-BE49-F238E27FC236}">
                <a16:creationId xmlns:a16="http://schemas.microsoft.com/office/drawing/2014/main" id="{0B1FDA85-146C-806D-9DA1-EE954D99B1F2}"/>
              </a:ext>
            </a:extLst>
          </p:cNvPr>
          <p:cNvSpPr txBox="1"/>
          <p:nvPr/>
        </p:nvSpPr>
        <p:spPr>
          <a:xfrm>
            <a:off x="12378690" y="309753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0" name="Resim 9">
            <a:extLst>
              <a:ext uri="{FF2B5EF4-FFF2-40B4-BE49-F238E27FC236}">
                <a16:creationId xmlns:a16="http://schemas.microsoft.com/office/drawing/2014/main" id="{EEBED965-10AC-0E23-109E-38E430AEB373}"/>
              </a:ext>
            </a:extLst>
          </p:cNvPr>
          <p:cNvPicPr>
            <a:picLocks noChangeAspect="1"/>
          </p:cNvPicPr>
          <p:nvPr/>
        </p:nvPicPr>
        <p:blipFill>
          <a:blip r:embed="rId3"/>
          <a:stretch>
            <a:fillRect/>
          </a:stretch>
        </p:blipFill>
        <p:spPr>
          <a:xfrm>
            <a:off x="399144" y="1695442"/>
            <a:ext cx="6048607" cy="4782752"/>
          </a:xfrm>
          <a:prstGeom prst="rect">
            <a:avLst/>
          </a:prstGeom>
          <a:ln>
            <a:solidFill>
              <a:schemeClr val="tx1"/>
            </a:solidFill>
          </a:ln>
        </p:spPr>
      </p:pic>
      <p:pic>
        <p:nvPicPr>
          <p:cNvPr id="16" name="Grafik 15" descr="Onay işareti düz dolguyla">
            <a:extLst>
              <a:ext uri="{FF2B5EF4-FFF2-40B4-BE49-F238E27FC236}">
                <a16:creationId xmlns:a16="http://schemas.microsoft.com/office/drawing/2014/main" id="{3A6CD3B9-37A1-0B21-F771-E24D8D139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7797" y="2672087"/>
            <a:ext cx="495062" cy="495062"/>
          </a:xfrm>
          <a:prstGeom prst="rect">
            <a:avLst/>
          </a:prstGeom>
        </p:spPr>
      </p:pic>
      <p:pic>
        <p:nvPicPr>
          <p:cNvPr id="18" name="Grafik 17" descr="Onay işareti düz dolguyla">
            <a:extLst>
              <a:ext uri="{FF2B5EF4-FFF2-40B4-BE49-F238E27FC236}">
                <a16:creationId xmlns:a16="http://schemas.microsoft.com/office/drawing/2014/main" id="{9E5AA6E8-A5A9-31EE-15B1-2D25B84E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7797" y="3129682"/>
            <a:ext cx="495062" cy="495062"/>
          </a:xfrm>
          <a:prstGeom prst="rect">
            <a:avLst/>
          </a:prstGeom>
        </p:spPr>
      </p:pic>
      <p:pic>
        <p:nvPicPr>
          <p:cNvPr id="19" name="Grafik 18" descr="Onay işareti düz dolguyla">
            <a:extLst>
              <a:ext uri="{FF2B5EF4-FFF2-40B4-BE49-F238E27FC236}">
                <a16:creationId xmlns:a16="http://schemas.microsoft.com/office/drawing/2014/main" id="{F368A98D-95CF-C0DD-A661-F65201941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462" y="4031538"/>
            <a:ext cx="495062" cy="495062"/>
          </a:xfrm>
          <a:prstGeom prst="rect">
            <a:avLst/>
          </a:prstGeom>
        </p:spPr>
      </p:pic>
      <p:sp>
        <p:nvSpPr>
          <p:cNvPr id="20" name="Satır Belirtme Çizgisi 1 19">
            <a:extLst>
              <a:ext uri="{FF2B5EF4-FFF2-40B4-BE49-F238E27FC236}">
                <a16:creationId xmlns:a16="http://schemas.microsoft.com/office/drawing/2014/main" id="{D3E9EA6B-AE34-2315-C7CF-F2669890F927}"/>
              </a:ext>
            </a:extLst>
          </p:cNvPr>
          <p:cNvSpPr/>
          <p:nvPr/>
        </p:nvSpPr>
        <p:spPr>
          <a:xfrm>
            <a:off x="9366976" y="1838960"/>
            <a:ext cx="2664235" cy="1080658"/>
          </a:xfrm>
          <a:prstGeom prst="borderCallout1">
            <a:avLst>
              <a:gd name="adj1" fmla="val 52024"/>
              <a:gd name="adj2" fmla="val -12523"/>
              <a:gd name="adj3" fmla="val 143281"/>
              <a:gd name="adj4" fmla="val -161894"/>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lang="tr-TR" sz="1200" dirty="0"/>
              <a:t>3 aylık verilere dayanarak sadece kritik talep artışlarını değil, aynı zamanda stok durumunu ve Ekonomik Sipariş Miktarı (EOQ) değerlerini de analiz eder.</a:t>
            </a:r>
            <a:endParaRPr kumimoji="0" lang="tr-TR" sz="12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1" name="Satır Belirtme Çizgisi 1 20">
            <a:extLst>
              <a:ext uri="{FF2B5EF4-FFF2-40B4-BE49-F238E27FC236}">
                <a16:creationId xmlns:a16="http://schemas.microsoft.com/office/drawing/2014/main" id="{CA77E218-71D8-78CF-DB8A-9880639D120E}"/>
              </a:ext>
            </a:extLst>
          </p:cNvPr>
          <p:cNvSpPr/>
          <p:nvPr/>
        </p:nvSpPr>
        <p:spPr>
          <a:xfrm>
            <a:off x="9566549" y="4055306"/>
            <a:ext cx="2625451" cy="1408791"/>
          </a:xfrm>
          <a:prstGeom prst="borderCallout1">
            <a:avLst>
              <a:gd name="adj1" fmla="val 49959"/>
              <a:gd name="adj2" fmla="val -3660"/>
              <a:gd name="adj3" fmla="val 15186"/>
              <a:gd name="adj4" fmla="val -174744"/>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lang="tr-TR" sz="1200" i="1" dirty="0"/>
              <a:t>Kriter Ağırlıkları Hesaplama Modülü</a:t>
            </a:r>
            <a:r>
              <a:rPr lang="tr-TR" sz="1200" dirty="0"/>
              <a:t> ile AHP yöntemi kullanılarak elde edilen kriter ağırlıkları, </a:t>
            </a:r>
            <a:r>
              <a:rPr lang="tr-TR" sz="1200" i="1" dirty="0"/>
              <a:t>Alternatif Tedarikçi Önerme Sistemi</a:t>
            </a:r>
            <a:r>
              <a:rPr lang="tr-TR" sz="1200" dirty="0"/>
              <a:t>ne entegre edilmiş ve sistem dinamikleştirilmiştir. </a:t>
            </a:r>
            <a:endParaRPr kumimoji="0" lang="tr-TR" sz="12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3" name="Metin kutusu 22">
            <a:extLst>
              <a:ext uri="{FF2B5EF4-FFF2-40B4-BE49-F238E27FC236}">
                <a16:creationId xmlns:a16="http://schemas.microsoft.com/office/drawing/2014/main" id="{E3B3990A-F04D-159C-CA36-A60CF71B6646}"/>
              </a:ext>
            </a:extLst>
          </p:cNvPr>
          <p:cNvSpPr txBox="1"/>
          <p:nvPr/>
        </p:nvSpPr>
        <p:spPr>
          <a:xfrm>
            <a:off x="399144" y="1239611"/>
            <a:ext cx="63283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Neue Haas Grotesk Text Pro"/>
                <a:ea typeface="+mn-ea"/>
                <a:cs typeface="+mn-cs"/>
              </a:rPr>
              <a:t>GÜNCELLENMİŞ SİSTEM</a:t>
            </a:r>
          </a:p>
        </p:txBody>
      </p:sp>
      <p:sp>
        <p:nvSpPr>
          <p:cNvPr id="24" name="Satır Belirtme Çizgisi 1 23">
            <a:extLst>
              <a:ext uri="{FF2B5EF4-FFF2-40B4-BE49-F238E27FC236}">
                <a16:creationId xmlns:a16="http://schemas.microsoft.com/office/drawing/2014/main" id="{67D7071F-8536-92A9-3FFB-0345374E32FB}"/>
              </a:ext>
            </a:extLst>
          </p:cNvPr>
          <p:cNvSpPr/>
          <p:nvPr/>
        </p:nvSpPr>
        <p:spPr>
          <a:xfrm>
            <a:off x="9287966" y="533044"/>
            <a:ext cx="2822258" cy="1080658"/>
          </a:xfrm>
          <a:prstGeom prst="borderCallout1">
            <a:avLst>
              <a:gd name="adj1" fmla="val 72661"/>
              <a:gd name="adj2" fmla="val -4152"/>
              <a:gd name="adj3" fmla="val 226864"/>
              <a:gd name="adj4" fmla="val -155962"/>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lang="tr-TR" sz="1200" dirty="0"/>
              <a:t>Alternatif tedarikçilerin değerlendirilmesinde kullanılacak kriterlerin birbirine göre önem dereceleri Analitik Hiyerarşi Süreci (AHP) yöntemiyle belirlenmiştir.</a:t>
            </a:r>
            <a:endParaRPr kumimoji="0" lang="tr-TR" sz="1200" b="0" i="0" u="none" strike="noStrike" kern="1200" cap="none" spc="0" normalizeH="0" baseline="0" noProof="0" dirty="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4065712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EB9F07-3359-AB8C-3D15-2C81087097C0}"/>
              </a:ext>
            </a:extLst>
          </p:cNvPr>
          <p:cNvPicPr>
            <a:picLocks noChangeAspect="1"/>
          </p:cNvPicPr>
          <p:nvPr/>
        </p:nvPicPr>
        <p:blipFill>
          <a:blip r:embed="rId2">
            <a:alphaModFix amt="85000"/>
          </a:blip>
          <a:stretch>
            <a:fillRect/>
          </a:stretch>
        </p:blipFill>
        <p:spPr>
          <a:xfrm>
            <a:off x="0" y="0"/>
            <a:ext cx="12192000" cy="6858000"/>
          </a:xfrm>
          <a:prstGeom prst="rect">
            <a:avLst/>
          </a:prstGeom>
        </p:spPr>
      </p:pic>
      <p:pic>
        <p:nvPicPr>
          <p:cNvPr id="3" name="Resim 2" descr="metin, sayı, numara, ekran görüntüsü içeren bir resim&#10;&#10;Açıklama otomatik olarak oluşturuldu">
            <a:extLst>
              <a:ext uri="{FF2B5EF4-FFF2-40B4-BE49-F238E27FC236}">
                <a16:creationId xmlns:a16="http://schemas.microsoft.com/office/drawing/2014/main" id="{5DA7C9B9-D8CB-D5D2-B905-46D790E7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1" y="1638470"/>
            <a:ext cx="6670925" cy="3752396"/>
          </a:xfrm>
          <a:prstGeom prst="rect">
            <a:avLst/>
          </a:prstGeom>
        </p:spPr>
      </p:pic>
      <p:sp>
        <p:nvSpPr>
          <p:cNvPr id="5" name="Metin kutusu 4">
            <a:extLst>
              <a:ext uri="{FF2B5EF4-FFF2-40B4-BE49-F238E27FC236}">
                <a16:creationId xmlns:a16="http://schemas.microsoft.com/office/drawing/2014/main" id="{BE142415-2034-7301-4199-88A0D41DAFB3}"/>
              </a:ext>
            </a:extLst>
          </p:cNvPr>
          <p:cNvSpPr txBox="1"/>
          <p:nvPr/>
        </p:nvSpPr>
        <p:spPr>
          <a:xfrm>
            <a:off x="483871" y="47100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tır Belirtme Çizgisi 1 5">
            <a:extLst>
              <a:ext uri="{FF2B5EF4-FFF2-40B4-BE49-F238E27FC236}">
                <a16:creationId xmlns:a16="http://schemas.microsoft.com/office/drawing/2014/main" id="{FB23D4EF-E8AB-8936-5169-306C9748E0FB}"/>
              </a:ext>
            </a:extLst>
          </p:cNvPr>
          <p:cNvSpPr/>
          <p:nvPr/>
        </p:nvSpPr>
        <p:spPr>
          <a:xfrm>
            <a:off x="9544050" y="164379"/>
            <a:ext cx="2400300" cy="1282446"/>
          </a:xfrm>
          <a:prstGeom prst="borderCallout1">
            <a:avLst>
              <a:gd name="adj1" fmla="val 18750"/>
              <a:gd name="adj2" fmla="val -8333"/>
              <a:gd name="adj3" fmla="val 110718"/>
              <a:gd name="adj4" fmla="val -203571"/>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Sipariş bilgileri, malzeme kimlikleri, talepler, tedarikçi kısıtları, sevkiyat adetleri ve durum bilgileri gibi başlıklardan yararlanılarak sistemi oluşturulmuştur.</a:t>
            </a:r>
          </a:p>
        </p:txBody>
      </p:sp>
    </p:spTree>
    <p:extLst>
      <p:ext uri="{BB962C8B-B14F-4D97-AF65-F5344CB8AC3E}">
        <p14:creationId xmlns:p14="http://schemas.microsoft.com/office/powerpoint/2010/main" val="1413095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633C5-8246-B3B8-0CDA-075C233063D0}"/>
            </a:ext>
          </a:extLst>
        </p:cNvPr>
        <p:cNvGrpSpPr/>
        <p:nvPr/>
      </p:nvGrpSpPr>
      <p:grpSpPr>
        <a:xfrm>
          <a:off x="0" y="0"/>
          <a:ext cx="0" cy="0"/>
          <a:chOff x="0" y="0"/>
          <a:chExt cx="0" cy="0"/>
        </a:xfrm>
      </p:grpSpPr>
      <p:pic>
        <p:nvPicPr>
          <p:cNvPr id="8" name="Resim 7">
            <a:extLst>
              <a:ext uri="{FF2B5EF4-FFF2-40B4-BE49-F238E27FC236}">
                <a16:creationId xmlns:a16="http://schemas.microsoft.com/office/drawing/2014/main" id="{11D8B6A7-5FF3-934D-F129-375B46F6CDAA}"/>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AE418C16-7B4D-679A-37E5-FDA3549B1E62}"/>
              </a:ext>
            </a:extLst>
          </p:cNvPr>
          <p:cNvSpPr txBox="1"/>
          <p:nvPr/>
        </p:nvSpPr>
        <p:spPr>
          <a:xfrm>
            <a:off x="483871" y="47100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2" name="Resim 1" descr="metin, sayı, numara, yazılım, ekran görüntüsü içeren bir resim&#10;&#10;Açıklama otomatik olarak oluşturuldu">
            <a:extLst>
              <a:ext uri="{FF2B5EF4-FFF2-40B4-BE49-F238E27FC236}">
                <a16:creationId xmlns:a16="http://schemas.microsoft.com/office/drawing/2014/main" id="{8326C228-E05C-16F3-D552-0B4EA7240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03" y="1564680"/>
            <a:ext cx="6507472" cy="3728640"/>
          </a:xfrm>
          <a:prstGeom prst="rect">
            <a:avLst/>
          </a:prstGeom>
        </p:spPr>
      </p:pic>
    </p:spTree>
    <p:extLst>
      <p:ext uri="{BB962C8B-B14F-4D97-AF65-F5344CB8AC3E}">
        <p14:creationId xmlns:p14="http://schemas.microsoft.com/office/powerpoint/2010/main" val="100493754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20">
            <a:extLst>
              <a:ext uri="{FF2B5EF4-FFF2-40B4-BE49-F238E27FC236}">
                <a16:creationId xmlns:a16="http://schemas.microsoft.com/office/drawing/2014/main" id="{CD73A2B8-BDF6-65AB-A294-C6F194AE8DB0}"/>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2E6ECCEA-997D-C0FA-36BD-F4C0EEE8FA6B}"/>
              </a:ext>
            </a:extLst>
          </p:cNvPr>
          <p:cNvSpPr txBox="1"/>
          <p:nvPr/>
        </p:nvSpPr>
        <p:spPr>
          <a:xfrm>
            <a:off x="377190" y="377844"/>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7" name="Resim 6">
            <a:extLst>
              <a:ext uri="{FF2B5EF4-FFF2-40B4-BE49-F238E27FC236}">
                <a16:creationId xmlns:a16="http://schemas.microsoft.com/office/drawing/2014/main" id="{5A124CEA-11E2-28E5-3914-B951DF222EE2}"/>
              </a:ext>
            </a:extLst>
          </p:cNvPr>
          <p:cNvPicPr>
            <a:picLocks noChangeAspect="1"/>
          </p:cNvPicPr>
          <p:nvPr/>
        </p:nvPicPr>
        <p:blipFill>
          <a:blip r:embed="rId3"/>
          <a:stretch>
            <a:fillRect/>
          </a:stretch>
        </p:blipFill>
        <p:spPr>
          <a:xfrm>
            <a:off x="74649" y="1173557"/>
            <a:ext cx="5537959" cy="3562216"/>
          </a:xfrm>
          <a:prstGeom prst="rect">
            <a:avLst/>
          </a:prstGeom>
        </p:spPr>
      </p:pic>
      <p:pic>
        <p:nvPicPr>
          <p:cNvPr id="11" name="Resim 10">
            <a:extLst>
              <a:ext uri="{FF2B5EF4-FFF2-40B4-BE49-F238E27FC236}">
                <a16:creationId xmlns:a16="http://schemas.microsoft.com/office/drawing/2014/main" id="{30408351-4CCE-7046-C0FF-1678A122002F}"/>
              </a:ext>
            </a:extLst>
          </p:cNvPr>
          <p:cNvPicPr>
            <a:picLocks noChangeAspect="1"/>
          </p:cNvPicPr>
          <p:nvPr/>
        </p:nvPicPr>
        <p:blipFill>
          <a:blip r:embed="rId4"/>
          <a:stretch>
            <a:fillRect/>
          </a:stretch>
        </p:blipFill>
        <p:spPr>
          <a:xfrm>
            <a:off x="5978013" y="1173557"/>
            <a:ext cx="6139337" cy="3562216"/>
          </a:xfrm>
          <a:prstGeom prst="rect">
            <a:avLst/>
          </a:prstGeom>
        </p:spPr>
      </p:pic>
      <p:pic>
        <p:nvPicPr>
          <p:cNvPr id="12" name="Resim 11">
            <a:extLst>
              <a:ext uri="{FF2B5EF4-FFF2-40B4-BE49-F238E27FC236}">
                <a16:creationId xmlns:a16="http://schemas.microsoft.com/office/drawing/2014/main" id="{6DF39135-DBB1-26E7-90BB-EE451BE6DCEA}"/>
              </a:ext>
            </a:extLst>
          </p:cNvPr>
          <p:cNvPicPr>
            <a:picLocks noChangeAspect="1"/>
          </p:cNvPicPr>
          <p:nvPr/>
        </p:nvPicPr>
        <p:blipFill>
          <a:blip r:embed="rId5"/>
          <a:stretch>
            <a:fillRect/>
          </a:stretch>
        </p:blipFill>
        <p:spPr>
          <a:xfrm>
            <a:off x="932063" y="5111878"/>
            <a:ext cx="2846717" cy="1365456"/>
          </a:xfrm>
          <a:prstGeom prst="rect">
            <a:avLst/>
          </a:prstGeom>
        </p:spPr>
      </p:pic>
      <p:pic>
        <p:nvPicPr>
          <p:cNvPr id="14" name="Resim 13" descr="metin, ekran görüntüsü, yazılım, web sayfası içeren bir resim&#10;&#10;Açıklama otomatik olarak oluşturuldu">
            <a:extLst>
              <a:ext uri="{FF2B5EF4-FFF2-40B4-BE49-F238E27FC236}">
                <a16:creationId xmlns:a16="http://schemas.microsoft.com/office/drawing/2014/main" id="{AA40CB04-2783-C028-6C00-A577A079BD01}"/>
              </a:ext>
            </a:extLst>
          </p:cNvPr>
          <p:cNvPicPr>
            <a:picLocks noChangeAspect="1"/>
          </p:cNvPicPr>
          <p:nvPr/>
        </p:nvPicPr>
        <p:blipFill>
          <a:blip r:embed="rId6">
            <a:extLst>
              <a:ext uri="{28A0092B-C50C-407E-A947-70E740481C1C}">
                <a14:useLocalDpi xmlns:a14="http://schemas.microsoft.com/office/drawing/2010/main" val="0"/>
              </a:ext>
            </a:extLst>
          </a:blip>
          <a:srcRect l="29203" t="42300" r="36606" b="35524"/>
          <a:stretch/>
        </p:blipFill>
        <p:spPr>
          <a:xfrm>
            <a:off x="4167060" y="5114700"/>
            <a:ext cx="2696633" cy="1365456"/>
          </a:xfrm>
          <a:prstGeom prst="rect">
            <a:avLst/>
          </a:prstGeom>
        </p:spPr>
      </p:pic>
      <p:cxnSp>
        <p:nvCxnSpPr>
          <p:cNvPr id="15" name="Düz Ok Bağlayıcısı 14">
            <a:extLst>
              <a:ext uri="{FF2B5EF4-FFF2-40B4-BE49-F238E27FC236}">
                <a16:creationId xmlns:a16="http://schemas.microsoft.com/office/drawing/2014/main" id="{4F5F7917-A161-08B5-F13B-6585A0481C87}"/>
              </a:ext>
            </a:extLst>
          </p:cNvPr>
          <p:cNvCxnSpPr>
            <a:cxnSpLocks/>
          </p:cNvCxnSpPr>
          <p:nvPr/>
        </p:nvCxnSpPr>
        <p:spPr>
          <a:xfrm flipH="1" flipV="1">
            <a:off x="1833829" y="4172073"/>
            <a:ext cx="1043186" cy="8124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Düz Ok Bağlayıcısı 17">
            <a:extLst>
              <a:ext uri="{FF2B5EF4-FFF2-40B4-BE49-F238E27FC236}">
                <a16:creationId xmlns:a16="http://schemas.microsoft.com/office/drawing/2014/main" id="{E8F9CC5E-73FF-99A0-ECCA-D9F3A665CB07}"/>
              </a:ext>
            </a:extLst>
          </p:cNvPr>
          <p:cNvCxnSpPr>
            <a:cxnSpLocks/>
          </p:cNvCxnSpPr>
          <p:nvPr/>
        </p:nvCxnSpPr>
        <p:spPr>
          <a:xfrm flipV="1">
            <a:off x="5612609" y="4172073"/>
            <a:ext cx="4635362" cy="8124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9851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C2243777-37BF-859B-F01E-9EE39C1C6842}"/>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F72C2FF4-4D50-38B3-CA37-C7AEBBBBCC72}"/>
              </a:ext>
            </a:extLst>
          </p:cNvPr>
          <p:cNvSpPr txBox="1"/>
          <p:nvPr/>
        </p:nvSpPr>
        <p:spPr>
          <a:xfrm>
            <a:off x="500063" y="602665"/>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tır Belirtme Çizgisi 1 5">
            <a:extLst>
              <a:ext uri="{FF2B5EF4-FFF2-40B4-BE49-F238E27FC236}">
                <a16:creationId xmlns:a16="http://schemas.microsoft.com/office/drawing/2014/main" id="{5FBBC5BA-6932-A9CB-9BE3-8933C539A35D}"/>
              </a:ext>
            </a:extLst>
          </p:cNvPr>
          <p:cNvSpPr/>
          <p:nvPr/>
        </p:nvSpPr>
        <p:spPr>
          <a:xfrm>
            <a:off x="9291635" y="669328"/>
            <a:ext cx="2675573" cy="1282446"/>
          </a:xfrm>
          <a:prstGeom prst="borderCallout1">
            <a:avLst>
              <a:gd name="adj1" fmla="val 18750"/>
              <a:gd name="adj2" fmla="val -8333"/>
              <a:gd name="adj3" fmla="val 108761"/>
              <a:gd name="adj4" fmla="val -91778"/>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Sistem, malzeme ve talep miktarları girilerek sipariş oluşturulmasını sağlar. Ayrıca, riskli tedarikçiler listesinden seçim yaparak alternatif tedarikçi sorgulama işlemi gerçekleştirir.</a:t>
            </a:r>
          </a:p>
        </p:txBody>
      </p:sp>
      <p:pic>
        <p:nvPicPr>
          <p:cNvPr id="14" name="Resim 13">
            <a:extLst>
              <a:ext uri="{FF2B5EF4-FFF2-40B4-BE49-F238E27FC236}">
                <a16:creationId xmlns:a16="http://schemas.microsoft.com/office/drawing/2014/main" id="{5D0E56B4-F6AC-369B-811D-BDCEC89F5698}"/>
              </a:ext>
            </a:extLst>
          </p:cNvPr>
          <p:cNvPicPr>
            <a:picLocks noChangeAspect="1"/>
          </p:cNvPicPr>
          <p:nvPr/>
        </p:nvPicPr>
        <p:blipFill>
          <a:blip r:embed="rId3"/>
          <a:stretch>
            <a:fillRect/>
          </a:stretch>
        </p:blipFill>
        <p:spPr>
          <a:xfrm>
            <a:off x="500063" y="1661530"/>
            <a:ext cx="6461176" cy="4798263"/>
          </a:xfrm>
          <a:prstGeom prst="rect">
            <a:avLst/>
          </a:prstGeom>
        </p:spPr>
      </p:pic>
    </p:spTree>
    <p:extLst>
      <p:ext uri="{BB962C8B-B14F-4D97-AF65-F5344CB8AC3E}">
        <p14:creationId xmlns:p14="http://schemas.microsoft.com/office/powerpoint/2010/main" val="368238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3DF5CAEA-7380-B510-D5F4-DC647088A736}"/>
              </a:ext>
            </a:extLst>
          </p:cNvPr>
          <p:cNvPicPr>
            <a:picLocks noChangeAspect="1"/>
          </p:cNvPicPr>
          <p:nvPr/>
        </p:nvPicPr>
        <p:blipFill>
          <a:blip r:embed="rId2"/>
          <a:srcRect l="13598" r="2028" b="-1"/>
          <a:stretch/>
        </p:blipFill>
        <p:spPr>
          <a:xfrm>
            <a:off x="4831306" y="10"/>
            <a:ext cx="8202306" cy="6857990"/>
          </a:xfrm>
          <a:prstGeom prst="rect">
            <a:avLst/>
          </a:prstGeom>
        </p:spPr>
      </p:pic>
      <p:sp>
        <p:nvSpPr>
          <p:cNvPr id="23" name="Rectangle 2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66AC375-B919-3B76-A090-DC94DC9A5D37}"/>
              </a:ext>
            </a:extLst>
          </p:cNvPr>
          <p:cNvSpPr>
            <a:spLocks noGrp="1"/>
          </p:cNvSpPr>
          <p:nvPr>
            <p:ph type="title"/>
          </p:nvPr>
        </p:nvSpPr>
        <p:spPr>
          <a:xfrm>
            <a:off x="371094" y="1161288"/>
            <a:ext cx="3438144" cy="1124712"/>
          </a:xfrm>
        </p:spPr>
        <p:txBody>
          <a:bodyPr anchor="b">
            <a:normAutofit/>
          </a:bodyPr>
          <a:lstStyle/>
          <a:p>
            <a:r>
              <a:rPr lang="tr-TR" sz="2800"/>
              <a:t>SUNUM PLANI </a:t>
            </a:r>
          </a:p>
        </p:txBody>
      </p:sp>
      <p:sp>
        <p:nvSpPr>
          <p:cNvPr id="25"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İçerik Yer Tutucusu 2">
            <a:extLst>
              <a:ext uri="{FF2B5EF4-FFF2-40B4-BE49-F238E27FC236}">
                <a16:creationId xmlns:a16="http://schemas.microsoft.com/office/drawing/2014/main" id="{5CEFE887-1F5A-D06B-FF9C-3A60007AAB52}"/>
              </a:ext>
            </a:extLst>
          </p:cNvPr>
          <p:cNvGraphicFramePr>
            <a:graphicFrameLocks noGrp="1"/>
          </p:cNvGraphicFramePr>
          <p:nvPr>
            <p:ph idx="1"/>
            <p:extLst>
              <p:ext uri="{D42A27DB-BD31-4B8C-83A1-F6EECF244321}">
                <p14:modId xmlns:p14="http://schemas.microsoft.com/office/powerpoint/2010/main" val="2671415800"/>
              </p:ext>
            </p:extLst>
          </p:nvPr>
        </p:nvGraphicFramePr>
        <p:xfrm>
          <a:off x="371093" y="2718054"/>
          <a:ext cx="4896943" cy="3637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7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BB7E5-6D33-3474-1397-FCED022B9B20}"/>
            </a:ext>
          </a:extLst>
        </p:cNvPr>
        <p:cNvGrpSpPr/>
        <p:nvPr/>
      </p:nvGrpSpPr>
      <p:grpSpPr>
        <a:xfrm>
          <a:off x="0" y="0"/>
          <a:ext cx="0" cy="0"/>
          <a:chOff x="0" y="0"/>
          <a:chExt cx="0" cy="0"/>
        </a:xfrm>
      </p:grpSpPr>
      <p:pic>
        <p:nvPicPr>
          <p:cNvPr id="11" name="Resim 10">
            <a:extLst>
              <a:ext uri="{FF2B5EF4-FFF2-40B4-BE49-F238E27FC236}">
                <a16:creationId xmlns:a16="http://schemas.microsoft.com/office/drawing/2014/main" id="{ACD35F17-6D86-B55D-9ADB-6A5849F1282A}"/>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5D91D3E7-1248-385B-8CD8-1DE1FE83F64F}"/>
              </a:ext>
            </a:extLst>
          </p:cNvPr>
          <p:cNvSpPr txBox="1"/>
          <p:nvPr/>
        </p:nvSpPr>
        <p:spPr>
          <a:xfrm>
            <a:off x="500063" y="602665"/>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2" name="Resim 1">
            <a:extLst>
              <a:ext uri="{FF2B5EF4-FFF2-40B4-BE49-F238E27FC236}">
                <a16:creationId xmlns:a16="http://schemas.microsoft.com/office/drawing/2014/main" id="{3B5C2DBB-84AD-769D-640B-AB5E285E1415}"/>
              </a:ext>
            </a:extLst>
          </p:cNvPr>
          <p:cNvPicPr>
            <a:picLocks noChangeAspect="1"/>
          </p:cNvPicPr>
          <p:nvPr/>
        </p:nvPicPr>
        <p:blipFill>
          <a:blip r:embed="rId3"/>
          <a:stretch>
            <a:fillRect/>
          </a:stretch>
        </p:blipFill>
        <p:spPr>
          <a:xfrm>
            <a:off x="392061" y="1416514"/>
            <a:ext cx="6692264" cy="4925292"/>
          </a:xfrm>
          <a:prstGeom prst="rect">
            <a:avLst/>
          </a:prstGeom>
        </p:spPr>
      </p:pic>
      <p:pic>
        <p:nvPicPr>
          <p:cNvPr id="3" name="Resim 2" descr="metin, ekran görüntüsü, yazılım, web sayfası içeren bir resim&#10;&#10;Açıklama otomatik olarak oluşturuldu">
            <a:extLst>
              <a:ext uri="{FF2B5EF4-FFF2-40B4-BE49-F238E27FC236}">
                <a16:creationId xmlns:a16="http://schemas.microsoft.com/office/drawing/2014/main" id="{7B885EAA-128B-D44E-67AB-01E1F0915192}"/>
              </a:ext>
            </a:extLst>
          </p:cNvPr>
          <p:cNvPicPr>
            <a:picLocks noChangeAspect="1"/>
          </p:cNvPicPr>
          <p:nvPr/>
        </p:nvPicPr>
        <p:blipFill>
          <a:blip r:embed="rId4">
            <a:extLst>
              <a:ext uri="{28A0092B-C50C-407E-A947-70E740481C1C}">
                <a14:useLocalDpi xmlns:a14="http://schemas.microsoft.com/office/drawing/2010/main" val="0"/>
              </a:ext>
            </a:extLst>
          </a:blip>
          <a:srcRect l="21539" t="34437" r="33730" b="44986"/>
          <a:stretch/>
        </p:blipFill>
        <p:spPr>
          <a:xfrm>
            <a:off x="7905654" y="956608"/>
            <a:ext cx="3041375" cy="1202721"/>
          </a:xfrm>
          <a:prstGeom prst="rect">
            <a:avLst/>
          </a:prstGeom>
        </p:spPr>
      </p:pic>
      <p:cxnSp>
        <p:nvCxnSpPr>
          <p:cNvPr id="7" name="Düz Ok Bağlayıcısı 6">
            <a:extLst>
              <a:ext uri="{FF2B5EF4-FFF2-40B4-BE49-F238E27FC236}">
                <a16:creationId xmlns:a16="http://schemas.microsoft.com/office/drawing/2014/main" id="{F3CCD4CB-96F9-562D-E408-32BF6AB7952A}"/>
              </a:ext>
            </a:extLst>
          </p:cNvPr>
          <p:cNvCxnSpPr>
            <a:cxnSpLocks/>
          </p:cNvCxnSpPr>
          <p:nvPr/>
        </p:nvCxnSpPr>
        <p:spPr>
          <a:xfrm flipV="1">
            <a:off x="1672683" y="1416514"/>
            <a:ext cx="6133170" cy="31924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8531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65433-231B-FED9-10C6-DA3D7F4046E5}"/>
            </a:ext>
          </a:extLst>
        </p:cNvPr>
        <p:cNvGrpSpPr/>
        <p:nvPr/>
      </p:nvGrpSpPr>
      <p:grpSpPr>
        <a:xfrm>
          <a:off x="0" y="0"/>
          <a:ext cx="0" cy="0"/>
          <a:chOff x="0" y="0"/>
          <a:chExt cx="0" cy="0"/>
        </a:xfrm>
      </p:grpSpPr>
      <p:pic>
        <p:nvPicPr>
          <p:cNvPr id="20" name="Resim 19">
            <a:extLst>
              <a:ext uri="{FF2B5EF4-FFF2-40B4-BE49-F238E27FC236}">
                <a16:creationId xmlns:a16="http://schemas.microsoft.com/office/drawing/2014/main" id="{E2A33E27-1FEC-136B-CF56-46E407AAE3DB}"/>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1C59BB55-7223-3BD0-553C-B5DB6F093E1B}"/>
              </a:ext>
            </a:extLst>
          </p:cNvPr>
          <p:cNvSpPr txBox="1"/>
          <p:nvPr/>
        </p:nvSpPr>
        <p:spPr>
          <a:xfrm>
            <a:off x="500063" y="602665"/>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7" name="Resim 6">
            <a:extLst>
              <a:ext uri="{FF2B5EF4-FFF2-40B4-BE49-F238E27FC236}">
                <a16:creationId xmlns:a16="http://schemas.microsoft.com/office/drawing/2014/main" id="{C8AD73C0-50BC-F130-FEEF-CEF9E2BF5659}"/>
              </a:ext>
            </a:extLst>
          </p:cNvPr>
          <p:cNvPicPr>
            <a:picLocks noChangeAspect="1"/>
          </p:cNvPicPr>
          <p:nvPr/>
        </p:nvPicPr>
        <p:blipFill>
          <a:blip r:embed="rId3"/>
          <a:stretch>
            <a:fillRect/>
          </a:stretch>
        </p:blipFill>
        <p:spPr>
          <a:xfrm>
            <a:off x="8568212" y="815651"/>
            <a:ext cx="2630729" cy="1397000"/>
          </a:xfrm>
          <a:prstGeom prst="rect">
            <a:avLst/>
          </a:prstGeom>
        </p:spPr>
      </p:pic>
      <p:pic>
        <p:nvPicPr>
          <p:cNvPr id="13" name="Resim 12">
            <a:extLst>
              <a:ext uri="{FF2B5EF4-FFF2-40B4-BE49-F238E27FC236}">
                <a16:creationId xmlns:a16="http://schemas.microsoft.com/office/drawing/2014/main" id="{2ED888C7-7EB5-E34C-A2E0-A6EDAFAB8CDF}"/>
              </a:ext>
            </a:extLst>
          </p:cNvPr>
          <p:cNvPicPr>
            <a:picLocks noChangeAspect="1"/>
          </p:cNvPicPr>
          <p:nvPr/>
        </p:nvPicPr>
        <p:blipFill>
          <a:blip r:embed="rId4"/>
          <a:stretch>
            <a:fillRect/>
          </a:stretch>
        </p:blipFill>
        <p:spPr>
          <a:xfrm>
            <a:off x="394401" y="1791189"/>
            <a:ext cx="6606167" cy="4464146"/>
          </a:xfrm>
          <a:prstGeom prst="rect">
            <a:avLst/>
          </a:prstGeom>
        </p:spPr>
      </p:pic>
      <p:pic>
        <p:nvPicPr>
          <p:cNvPr id="3" name="Resim 2">
            <a:extLst>
              <a:ext uri="{FF2B5EF4-FFF2-40B4-BE49-F238E27FC236}">
                <a16:creationId xmlns:a16="http://schemas.microsoft.com/office/drawing/2014/main" id="{2E8C6158-5092-D996-EEE5-E3E73BD5A740}"/>
              </a:ext>
            </a:extLst>
          </p:cNvPr>
          <p:cNvPicPr>
            <a:picLocks noChangeAspect="1"/>
          </p:cNvPicPr>
          <p:nvPr/>
        </p:nvPicPr>
        <p:blipFill>
          <a:blip r:embed="rId5"/>
          <a:stretch>
            <a:fillRect/>
          </a:stretch>
        </p:blipFill>
        <p:spPr>
          <a:xfrm>
            <a:off x="8568213" y="3168776"/>
            <a:ext cx="2913570" cy="1254167"/>
          </a:xfrm>
          <a:prstGeom prst="rect">
            <a:avLst/>
          </a:prstGeom>
        </p:spPr>
      </p:pic>
      <p:cxnSp>
        <p:nvCxnSpPr>
          <p:cNvPr id="14" name="Düz Ok Bağlayıcısı 13">
            <a:extLst>
              <a:ext uri="{FF2B5EF4-FFF2-40B4-BE49-F238E27FC236}">
                <a16:creationId xmlns:a16="http://schemas.microsoft.com/office/drawing/2014/main" id="{23926D64-D0BA-99C7-2485-A78882F153EE}"/>
              </a:ext>
            </a:extLst>
          </p:cNvPr>
          <p:cNvCxnSpPr>
            <a:cxnSpLocks/>
          </p:cNvCxnSpPr>
          <p:nvPr/>
        </p:nvCxnSpPr>
        <p:spPr>
          <a:xfrm flipV="1">
            <a:off x="3765755" y="1514151"/>
            <a:ext cx="4653416" cy="38247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Düz Ok Bağlayıcısı 15">
            <a:extLst>
              <a:ext uri="{FF2B5EF4-FFF2-40B4-BE49-F238E27FC236}">
                <a16:creationId xmlns:a16="http://schemas.microsoft.com/office/drawing/2014/main" id="{AC9717D5-E527-A24F-911E-5BC2D029AA55}"/>
              </a:ext>
            </a:extLst>
          </p:cNvPr>
          <p:cNvCxnSpPr>
            <a:cxnSpLocks/>
          </p:cNvCxnSpPr>
          <p:nvPr/>
        </p:nvCxnSpPr>
        <p:spPr>
          <a:xfrm flipV="1">
            <a:off x="5751871" y="3635298"/>
            <a:ext cx="2667300" cy="17036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6345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60D26DD-4282-A6EC-BF1C-D70F0B5A0D97}"/>
              </a:ext>
            </a:extLst>
          </p:cNvPr>
          <p:cNvPicPr>
            <a:picLocks noChangeAspect="1"/>
          </p:cNvPicPr>
          <p:nvPr/>
        </p:nvPicPr>
        <p:blipFill>
          <a:blip r:embed="rId2">
            <a:alphaModFix amt="85000"/>
          </a:blip>
          <a:stretch>
            <a:fillRect/>
          </a:stretch>
        </p:blipFill>
        <p:spPr>
          <a:xfrm>
            <a:off x="0" y="0"/>
            <a:ext cx="12192000" cy="6858000"/>
          </a:xfrm>
          <a:prstGeom prst="rect">
            <a:avLst/>
          </a:prstGeom>
        </p:spPr>
      </p:pic>
      <p:pic>
        <p:nvPicPr>
          <p:cNvPr id="3" name="Resim 2" descr="metin, ekran görüntüsü, yazı tipi içeren bir resim&#10;&#10;Açıklama otomatik olarak oluşturuldu">
            <a:extLst>
              <a:ext uri="{FF2B5EF4-FFF2-40B4-BE49-F238E27FC236}">
                <a16:creationId xmlns:a16="http://schemas.microsoft.com/office/drawing/2014/main" id="{FCB78CDF-D5EE-8928-0183-2BF3F4CF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73" y="1428594"/>
            <a:ext cx="5371461" cy="2907432"/>
          </a:xfrm>
          <a:prstGeom prst="rect">
            <a:avLst/>
          </a:prstGeom>
        </p:spPr>
      </p:pic>
      <p:pic>
        <p:nvPicPr>
          <p:cNvPr id="4" name="Resim 3">
            <a:extLst>
              <a:ext uri="{FF2B5EF4-FFF2-40B4-BE49-F238E27FC236}">
                <a16:creationId xmlns:a16="http://schemas.microsoft.com/office/drawing/2014/main" id="{89691FF0-594A-1E52-AC80-507A96184C9E}"/>
              </a:ext>
            </a:extLst>
          </p:cNvPr>
          <p:cNvPicPr>
            <a:picLocks noChangeAspect="1"/>
          </p:cNvPicPr>
          <p:nvPr/>
        </p:nvPicPr>
        <p:blipFill>
          <a:blip r:embed="rId4"/>
          <a:stretch>
            <a:fillRect/>
          </a:stretch>
        </p:blipFill>
        <p:spPr>
          <a:xfrm>
            <a:off x="7091382" y="1428594"/>
            <a:ext cx="4666045" cy="2907432"/>
          </a:xfrm>
          <a:prstGeom prst="rect">
            <a:avLst/>
          </a:prstGeom>
        </p:spPr>
      </p:pic>
      <p:sp>
        <p:nvSpPr>
          <p:cNvPr id="6" name="Metin kutusu 5">
            <a:extLst>
              <a:ext uri="{FF2B5EF4-FFF2-40B4-BE49-F238E27FC236}">
                <a16:creationId xmlns:a16="http://schemas.microsoft.com/office/drawing/2014/main" id="{1FCDC008-7FAA-AC74-347A-FD52476AB555}"/>
              </a:ext>
            </a:extLst>
          </p:cNvPr>
          <p:cNvSpPr txBox="1"/>
          <p:nvPr/>
        </p:nvSpPr>
        <p:spPr>
          <a:xfrm>
            <a:off x="347487" y="270980"/>
            <a:ext cx="669471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391582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4E157-ED3C-56E4-6E93-B2428F22A0F3}"/>
            </a:ext>
          </a:extLst>
        </p:cNvPr>
        <p:cNvGrpSpPr/>
        <p:nvPr/>
      </p:nvGrpSpPr>
      <p:grpSpPr>
        <a:xfrm>
          <a:off x="0" y="0"/>
          <a:ext cx="0" cy="0"/>
          <a:chOff x="0" y="0"/>
          <a:chExt cx="0" cy="0"/>
        </a:xfrm>
      </p:grpSpPr>
      <p:pic>
        <p:nvPicPr>
          <p:cNvPr id="16" name="Resim 15">
            <a:extLst>
              <a:ext uri="{FF2B5EF4-FFF2-40B4-BE49-F238E27FC236}">
                <a16:creationId xmlns:a16="http://schemas.microsoft.com/office/drawing/2014/main" id="{EF2A5A72-8C74-3CB7-EBD7-1DBB6AA8FBCC}"/>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B33EEE8D-8C1C-A7AC-9330-EF2172AAA216}"/>
              </a:ext>
            </a:extLst>
          </p:cNvPr>
          <p:cNvSpPr txBox="1"/>
          <p:nvPr/>
        </p:nvSpPr>
        <p:spPr>
          <a:xfrm>
            <a:off x="377190" y="377844"/>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1" name="Resim 10">
            <a:extLst>
              <a:ext uri="{FF2B5EF4-FFF2-40B4-BE49-F238E27FC236}">
                <a16:creationId xmlns:a16="http://schemas.microsoft.com/office/drawing/2014/main" id="{74AC3FAB-F39A-06F4-A120-F6734F65B17F}"/>
              </a:ext>
            </a:extLst>
          </p:cNvPr>
          <p:cNvPicPr>
            <a:picLocks noChangeAspect="1"/>
          </p:cNvPicPr>
          <p:nvPr/>
        </p:nvPicPr>
        <p:blipFill>
          <a:blip r:embed="rId3"/>
          <a:stretch>
            <a:fillRect/>
          </a:stretch>
        </p:blipFill>
        <p:spPr>
          <a:xfrm>
            <a:off x="154167" y="1418048"/>
            <a:ext cx="7033214" cy="4894262"/>
          </a:xfrm>
          <a:prstGeom prst="rect">
            <a:avLst/>
          </a:prstGeom>
        </p:spPr>
      </p:pic>
      <p:sp>
        <p:nvSpPr>
          <p:cNvPr id="15" name="Satır Belirtme Çizgisi 1 14">
            <a:extLst>
              <a:ext uri="{FF2B5EF4-FFF2-40B4-BE49-F238E27FC236}">
                <a16:creationId xmlns:a16="http://schemas.microsoft.com/office/drawing/2014/main" id="{1E55CF46-D053-F8C0-EFD3-2F80748333E8}"/>
              </a:ext>
            </a:extLst>
          </p:cNvPr>
          <p:cNvSpPr/>
          <p:nvPr/>
        </p:nvSpPr>
        <p:spPr>
          <a:xfrm>
            <a:off x="8162951" y="820277"/>
            <a:ext cx="3831931" cy="2174554"/>
          </a:xfrm>
          <a:prstGeom prst="borderCallout1">
            <a:avLst>
              <a:gd name="adj1" fmla="val 18750"/>
              <a:gd name="adj2" fmla="val -8333"/>
              <a:gd name="adj3" fmla="val 69693"/>
              <a:gd name="adj4" fmla="val -39151"/>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tr-TR" sz="1200" dirty="0"/>
              <a:t>Tedarikçi değerlendirme sürecinde kullanılacak kriterlerin önem derecelerini belirlemek amacıyla tasarlanmıştır. Kullanıcılar; “Zamanında Teslim”, “Doğru Teslim”, “Maliyet”, “İletişim” ve “Esneklik” gibi kriterleri ikili karşılaştırma yöntemiyle değerlendirir. AHP yöntemi kullanılarak kriterlerin göreli ağırlıkları otomatik olarak hesaplanır ve sistemde dinamik olarak kullanılmak üzere kaydedilir.</a:t>
            </a:r>
          </a:p>
        </p:txBody>
      </p:sp>
    </p:spTree>
    <p:extLst>
      <p:ext uri="{BB962C8B-B14F-4D97-AF65-F5344CB8AC3E}">
        <p14:creationId xmlns:p14="http://schemas.microsoft.com/office/powerpoint/2010/main" val="243169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6EA31-DEA0-C17D-A7CB-0CFC76C9013C}"/>
            </a:ext>
          </a:extLst>
        </p:cNvPr>
        <p:cNvGrpSpPr/>
        <p:nvPr/>
      </p:nvGrpSpPr>
      <p:grpSpPr>
        <a:xfrm>
          <a:off x="0" y="0"/>
          <a:ext cx="0" cy="0"/>
          <a:chOff x="0" y="0"/>
          <a:chExt cx="0" cy="0"/>
        </a:xfrm>
      </p:grpSpPr>
      <p:pic>
        <p:nvPicPr>
          <p:cNvPr id="16" name="Resim 15">
            <a:extLst>
              <a:ext uri="{FF2B5EF4-FFF2-40B4-BE49-F238E27FC236}">
                <a16:creationId xmlns:a16="http://schemas.microsoft.com/office/drawing/2014/main" id="{24714AA5-BBF1-8BD7-EB7D-DDC9DF9F7DF5}"/>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1046F7F2-D736-5600-BDD9-9FBC200BE2AF}"/>
              </a:ext>
            </a:extLst>
          </p:cNvPr>
          <p:cNvSpPr txBox="1"/>
          <p:nvPr/>
        </p:nvSpPr>
        <p:spPr>
          <a:xfrm>
            <a:off x="377190" y="377844"/>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3" name="Resim 2" descr="metin, ekran görüntüsü, diyagram, yazılım içeren bir resim&#10;&#10;Yapay zeka tarafından oluşturulan içerik yanlış olabilir.">
            <a:extLst>
              <a:ext uri="{FF2B5EF4-FFF2-40B4-BE49-F238E27FC236}">
                <a16:creationId xmlns:a16="http://schemas.microsoft.com/office/drawing/2014/main" id="{EABCE763-18FD-3326-6595-73DC60F90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86" y="1230773"/>
            <a:ext cx="6614319" cy="4589924"/>
          </a:xfrm>
          <a:prstGeom prst="rect">
            <a:avLst/>
          </a:prstGeom>
        </p:spPr>
      </p:pic>
    </p:spTree>
    <p:extLst>
      <p:ext uri="{BB962C8B-B14F-4D97-AF65-F5344CB8AC3E}">
        <p14:creationId xmlns:p14="http://schemas.microsoft.com/office/powerpoint/2010/main" val="3743148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758B6-8473-E6B9-D690-FDDEB6555B4D}"/>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89F9F9C5-EDB9-8B37-0A9B-FE46916C8257}"/>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A5C8127C-5A1F-8A7F-8A88-69C55BDC34F3}"/>
              </a:ext>
            </a:extLst>
          </p:cNvPr>
          <p:cNvSpPr txBox="1"/>
          <p:nvPr/>
        </p:nvSpPr>
        <p:spPr>
          <a:xfrm>
            <a:off x="347694" y="240193"/>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0" name="Resim 9">
            <a:extLst>
              <a:ext uri="{FF2B5EF4-FFF2-40B4-BE49-F238E27FC236}">
                <a16:creationId xmlns:a16="http://schemas.microsoft.com/office/drawing/2014/main" id="{C123E0A6-D952-D3F7-7EA0-40C5FA8121C5}"/>
              </a:ext>
            </a:extLst>
          </p:cNvPr>
          <p:cNvPicPr>
            <a:picLocks noChangeAspect="1"/>
          </p:cNvPicPr>
          <p:nvPr/>
        </p:nvPicPr>
        <p:blipFill>
          <a:blip r:embed="rId3"/>
          <a:stretch>
            <a:fillRect/>
          </a:stretch>
        </p:blipFill>
        <p:spPr>
          <a:xfrm>
            <a:off x="141245" y="1137680"/>
            <a:ext cx="7321439" cy="4895746"/>
          </a:xfrm>
          <a:prstGeom prst="rect">
            <a:avLst/>
          </a:prstGeom>
        </p:spPr>
      </p:pic>
    </p:spTree>
    <p:extLst>
      <p:ext uri="{BB962C8B-B14F-4D97-AF65-F5344CB8AC3E}">
        <p14:creationId xmlns:p14="http://schemas.microsoft.com/office/powerpoint/2010/main" val="2027872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ED94-1817-F72D-7385-2EED4680A761}"/>
            </a:ext>
          </a:extLst>
        </p:cNvPr>
        <p:cNvGrpSpPr/>
        <p:nvPr/>
      </p:nvGrpSpPr>
      <p:grpSpPr>
        <a:xfrm>
          <a:off x="0" y="0"/>
          <a:ext cx="0" cy="0"/>
          <a:chOff x="0" y="0"/>
          <a:chExt cx="0" cy="0"/>
        </a:xfrm>
      </p:grpSpPr>
      <p:pic>
        <p:nvPicPr>
          <p:cNvPr id="2" name="Resim 1">
            <a:extLst>
              <a:ext uri="{FF2B5EF4-FFF2-40B4-BE49-F238E27FC236}">
                <a16:creationId xmlns:a16="http://schemas.microsoft.com/office/drawing/2014/main" id="{8BEDFD3F-8AA8-62AF-D10D-E27D6D19E244}"/>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5" name="Metin kutusu 4">
            <a:extLst>
              <a:ext uri="{FF2B5EF4-FFF2-40B4-BE49-F238E27FC236}">
                <a16:creationId xmlns:a16="http://schemas.microsoft.com/office/drawing/2014/main" id="{3937DE10-6164-8934-61DD-12412E5BF5D6}"/>
              </a:ext>
            </a:extLst>
          </p:cNvPr>
          <p:cNvSpPr txBox="1"/>
          <p:nvPr/>
        </p:nvSpPr>
        <p:spPr>
          <a:xfrm>
            <a:off x="377190" y="377844"/>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7" name="Resim 6">
            <a:extLst>
              <a:ext uri="{FF2B5EF4-FFF2-40B4-BE49-F238E27FC236}">
                <a16:creationId xmlns:a16="http://schemas.microsoft.com/office/drawing/2014/main" id="{6F08CD21-4FD5-6BC7-73F1-C029DC8071EE}"/>
              </a:ext>
            </a:extLst>
          </p:cNvPr>
          <p:cNvPicPr>
            <a:picLocks noChangeAspect="1"/>
          </p:cNvPicPr>
          <p:nvPr/>
        </p:nvPicPr>
        <p:blipFill>
          <a:blip r:embed="rId3"/>
          <a:stretch>
            <a:fillRect/>
          </a:stretch>
        </p:blipFill>
        <p:spPr>
          <a:xfrm>
            <a:off x="7326761" y="1878505"/>
            <a:ext cx="2222500" cy="1282700"/>
          </a:xfrm>
          <a:prstGeom prst="rect">
            <a:avLst/>
          </a:prstGeom>
        </p:spPr>
      </p:pic>
      <p:pic>
        <p:nvPicPr>
          <p:cNvPr id="8" name="Resim 7">
            <a:extLst>
              <a:ext uri="{FF2B5EF4-FFF2-40B4-BE49-F238E27FC236}">
                <a16:creationId xmlns:a16="http://schemas.microsoft.com/office/drawing/2014/main" id="{CCE01006-5946-BF03-90EF-CE56FDCB41A3}"/>
              </a:ext>
            </a:extLst>
          </p:cNvPr>
          <p:cNvPicPr>
            <a:picLocks noChangeAspect="1"/>
          </p:cNvPicPr>
          <p:nvPr/>
        </p:nvPicPr>
        <p:blipFill>
          <a:blip r:embed="rId4"/>
          <a:stretch>
            <a:fillRect/>
          </a:stretch>
        </p:blipFill>
        <p:spPr>
          <a:xfrm>
            <a:off x="236038" y="1463575"/>
            <a:ext cx="6759290" cy="4602928"/>
          </a:xfrm>
          <a:prstGeom prst="rect">
            <a:avLst/>
          </a:prstGeom>
        </p:spPr>
      </p:pic>
      <p:pic>
        <p:nvPicPr>
          <p:cNvPr id="9" name="Resim 8">
            <a:extLst>
              <a:ext uri="{FF2B5EF4-FFF2-40B4-BE49-F238E27FC236}">
                <a16:creationId xmlns:a16="http://schemas.microsoft.com/office/drawing/2014/main" id="{68E15AE1-47AA-59DF-A537-84D7D13D0D74}"/>
              </a:ext>
            </a:extLst>
          </p:cNvPr>
          <p:cNvPicPr>
            <a:picLocks noChangeAspect="1"/>
          </p:cNvPicPr>
          <p:nvPr/>
        </p:nvPicPr>
        <p:blipFill>
          <a:blip r:embed="rId5"/>
          <a:stretch>
            <a:fillRect/>
          </a:stretch>
        </p:blipFill>
        <p:spPr>
          <a:xfrm>
            <a:off x="9806568" y="2743200"/>
            <a:ext cx="1879600" cy="1371600"/>
          </a:xfrm>
          <a:prstGeom prst="rect">
            <a:avLst/>
          </a:prstGeom>
        </p:spPr>
      </p:pic>
      <p:pic>
        <p:nvPicPr>
          <p:cNvPr id="12" name="Resim 11">
            <a:extLst>
              <a:ext uri="{FF2B5EF4-FFF2-40B4-BE49-F238E27FC236}">
                <a16:creationId xmlns:a16="http://schemas.microsoft.com/office/drawing/2014/main" id="{CAAE4023-EF09-3CE8-88B8-C6C4B6EFB8E1}"/>
              </a:ext>
            </a:extLst>
          </p:cNvPr>
          <p:cNvPicPr>
            <a:picLocks noChangeAspect="1"/>
          </p:cNvPicPr>
          <p:nvPr/>
        </p:nvPicPr>
        <p:blipFill>
          <a:blip r:embed="rId6"/>
          <a:stretch>
            <a:fillRect/>
          </a:stretch>
        </p:blipFill>
        <p:spPr>
          <a:xfrm>
            <a:off x="8994336" y="5073782"/>
            <a:ext cx="3060700" cy="1409700"/>
          </a:xfrm>
          <a:prstGeom prst="rect">
            <a:avLst/>
          </a:prstGeom>
        </p:spPr>
      </p:pic>
      <p:cxnSp>
        <p:nvCxnSpPr>
          <p:cNvPr id="4" name="Düz Ok Bağlayıcısı 3">
            <a:extLst>
              <a:ext uri="{FF2B5EF4-FFF2-40B4-BE49-F238E27FC236}">
                <a16:creationId xmlns:a16="http://schemas.microsoft.com/office/drawing/2014/main" id="{EEB02CC5-A9DF-E13C-1D47-4CA32CFECE60}"/>
              </a:ext>
            </a:extLst>
          </p:cNvPr>
          <p:cNvCxnSpPr>
            <a:cxnSpLocks/>
          </p:cNvCxnSpPr>
          <p:nvPr/>
        </p:nvCxnSpPr>
        <p:spPr>
          <a:xfrm flipV="1">
            <a:off x="4224565" y="3529781"/>
            <a:ext cx="5697808" cy="1064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Düz Ok Bağlayıcısı 12">
            <a:extLst>
              <a:ext uri="{FF2B5EF4-FFF2-40B4-BE49-F238E27FC236}">
                <a16:creationId xmlns:a16="http://schemas.microsoft.com/office/drawing/2014/main" id="{F42864F4-8467-9EA5-78AC-7C1159C9D11E}"/>
              </a:ext>
            </a:extLst>
          </p:cNvPr>
          <p:cNvCxnSpPr>
            <a:cxnSpLocks/>
          </p:cNvCxnSpPr>
          <p:nvPr/>
        </p:nvCxnSpPr>
        <p:spPr>
          <a:xfrm flipV="1">
            <a:off x="2515574" y="3234813"/>
            <a:ext cx="4811187" cy="14593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Düz Ok Bağlayıcısı 20">
            <a:extLst>
              <a:ext uri="{FF2B5EF4-FFF2-40B4-BE49-F238E27FC236}">
                <a16:creationId xmlns:a16="http://schemas.microsoft.com/office/drawing/2014/main" id="{2104A9FF-C9BF-0DF1-A062-348A5515B385}"/>
              </a:ext>
            </a:extLst>
          </p:cNvPr>
          <p:cNvCxnSpPr>
            <a:cxnSpLocks/>
          </p:cNvCxnSpPr>
          <p:nvPr/>
        </p:nvCxnSpPr>
        <p:spPr>
          <a:xfrm>
            <a:off x="3761844" y="4990040"/>
            <a:ext cx="5232492" cy="10764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52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66ADF1C-2B81-5376-E688-4A34FCE93DCC}"/>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9" name="Metin kutusu 8">
            <a:extLst>
              <a:ext uri="{FF2B5EF4-FFF2-40B4-BE49-F238E27FC236}">
                <a16:creationId xmlns:a16="http://schemas.microsoft.com/office/drawing/2014/main" id="{069C1F83-514B-DD0C-DC13-4A672CD2E537}"/>
              </a:ext>
            </a:extLst>
          </p:cNvPr>
          <p:cNvSpPr txBox="1"/>
          <p:nvPr/>
        </p:nvSpPr>
        <p:spPr>
          <a:xfrm>
            <a:off x="215543" y="453893"/>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4" name="Resim 3">
            <a:extLst>
              <a:ext uri="{FF2B5EF4-FFF2-40B4-BE49-F238E27FC236}">
                <a16:creationId xmlns:a16="http://schemas.microsoft.com/office/drawing/2014/main" id="{A8FCE54D-8899-6A60-1834-2E0D049AA35A}"/>
              </a:ext>
            </a:extLst>
          </p:cNvPr>
          <p:cNvPicPr>
            <a:picLocks noChangeAspect="1"/>
          </p:cNvPicPr>
          <p:nvPr/>
        </p:nvPicPr>
        <p:blipFill>
          <a:blip r:embed="rId3"/>
          <a:stretch>
            <a:fillRect/>
          </a:stretch>
        </p:blipFill>
        <p:spPr>
          <a:xfrm>
            <a:off x="95628" y="1425678"/>
            <a:ext cx="6332860" cy="4847303"/>
          </a:xfrm>
          <a:prstGeom prst="rect">
            <a:avLst/>
          </a:prstGeom>
        </p:spPr>
      </p:pic>
      <p:sp>
        <p:nvSpPr>
          <p:cNvPr id="5" name="Satır Belirtme Çizgisi 1 4">
            <a:extLst>
              <a:ext uri="{FF2B5EF4-FFF2-40B4-BE49-F238E27FC236}">
                <a16:creationId xmlns:a16="http://schemas.microsoft.com/office/drawing/2014/main" id="{44F15161-0540-665C-0867-06B77DFFAEED}"/>
              </a:ext>
            </a:extLst>
          </p:cNvPr>
          <p:cNvSpPr/>
          <p:nvPr/>
        </p:nvSpPr>
        <p:spPr>
          <a:xfrm>
            <a:off x="7477818" y="1278194"/>
            <a:ext cx="4618554" cy="1259833"/>
          </a:xfrm>
          <a:prstGeom prst="borderCallout1">
            <a:avLst>
              <a:gd name="adj1" fmla="val 18750"/>
              <a:gd name="adj2" fmla="val -8333"/>
              <a:gd name="adj3" fmla="val 44146"/>
              <a:gd name="adj4" fmla="val -20069"/>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Sistem, </a:t>
            </a:r>
            <a:r>
              <a:rPr lang="tr-TR" sz="1200" dirty="0"/>
              <a:t>AHP yöntemiyle hesaplanan kriter ağırlıklarını kullanarak MOORA yöntemiyle alternatif tedarikçilerin performansını değerlendirir. Böylece sistem, ilgili sipariş için en uygun alternatif tedarikçiyi önerir ve sonuçları kullanıcıya rapor halinde sunar.</a:t>
            </a:r>
            <a:endParaRPr kumimoji="0" lang="tr-TR" sz="1200" b="0" i="0" u="none" strike="noStrike" kern="1200" cap="none" spc="0" normalizeH="0" baseline="0" noProof="0" dirty="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290035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3575C-A676-1384-577D-7326CE21458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4BF5B595-0ED0-84B3-D787-8909C8F8CEF4}"/>
              </a:ext>
            </a:extLst>
          </p:cNvPr>
          <p:cNvPicPr>
            <a:picLocks noChangeAspect="1"/>
          </p:cNvPicPr>
          <p:nvPr/>
        </p:nvPicPr>
        <p:blipFill>
          <a:blip r:embed="rId2">
            <a:alphaModFix amt="85000"/>
          </a:blip>
          <a:stretch>
            <a:fillRect/>
          </a:stretch>
        </p:blipFill>
        <p:spPr>
          <a:xfrm>
            <a:off x="0" y="0"/>
            <a:ext cx="12192000" cy="6858000"/>
          </a:xfrm>
          <a:prstGeom prst="rect">
            <a:avLst/>
          </a:prstGeom>
        </p:spPr>
      </p:pic>
      <p:cxnSp>
        <p:nvCxnSpPr>
          <p:cNvPr id="7" name="Düz Bağlayıcı 6">
            <a:extLst>
              <a:ext uri="{FF2B5EF4-FFF2-40B4-BE49-F238E27FC236}">
                <a16:creationId xmlns:a16="http://schemas.microsoft.com/office/drawing/2014/main" id="{BB56154A-EF95-2BCC-D8A1-4F08D58ADB72}"/>
              </a:ext>
            </a:extLst>
          </p:cNvPr>
          <p:cNvCxnSpPr/>
          <p:nvPr/>
        </p:nvCxnSpPr>
        <p:spPr>
          <a:xfrm flipV="1">
            <a:off x="3909060" y="3543300"/>
            <a:ext cx="1394460" cy="1257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Metin kutusu 8">
            <a:extLst>
              <a:ext uri="{FF2B5EF4-FFF2-40B4-BE49-F238E27FC236}">
                <a16:creationId xmlns:a16="http://schemas.microsoft.com/office/drawing/2014/main" id="{39ADD160-FA4A-2EA7-04AB-8FA2F5463299}"/>
              </a:ext>
            </a:extLst>
          </p:cNvPr>
          <p:cNvSpPr txBox="1"/>
          <p:nvPr/>
        </p:nvSpPr>
        <p:spPr>
          <a:xfrm>
            <a:off x="215543" y="453893"/>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2" name="Resim 11">
            <a:extLst>
              <a:ext uri="{FF2B5EF4-FFF2-40B4-BE49-F238E27FC236}">
                <a16:creationId xmlns:a16="http://schemas.microsoft.com/office/drawing/2014/main" id="{AAE68E98-583D-8E53-72E3-F888802E6197}"/>
              </a:ext>
            </a:extLst>
          </p:cNvPr>
          <p:cNvPicPr>
            <a:picLocks noChangeAspect="1"/>
          </p:cNvPicPr>
          <p:nvPr/>
        </p:nvPicPr>
        <p:blipFill>
          <a:blip r:embed="rId3"/>
          <a:stretch>
            <a:fillRect/>
          </a:stretch>
        </p:blipFill>
        <p:spPr>
          <a:xfrm>
            <a:off x="8745174" y="1093617"/>
            <a:ext cx="3190547" cy="1548809"/>
          </a:xfrm>
          <a:prstGeom prst="rect">
            <a:avLst/>
          </a:prstGeom>
        </p:spPr>
      </p:pic>
      <p:pic>
        <p:nvPicPr>
          <p:cNvPr id="2" name="Resim 1">
            <a:extLst>
              <a:ext uri="{FF2B5EF4-FFF2-40B4-BE49-F238E27FC236}">
                <a16:creationId xmlns:a16="http://schemas.microsoft.com/office/drawing/2014/main" id="{53E3D6F8-B7E5-E723-5BC0-AFF2FC02071B}"/>
              </a:ext>
            </a:extLst>
          </p:cNvPr>
          <p:cNvPicPr>
            <a:picLocks noChangeAspect="1"/>
          </p:cNvPicPr>
          <p:nvPr/>
        </p:nvPicPr>
        <p:blipFill>
          <a:blip r:embed="rId4"/>
          <a:stretch>
            <a:fillRect/>
          </a:stretch>
        </p:blipFill>
        <p:spPr>
          <a:xfrm>
            <a:off x="256279" y="1615672"/>
            <a:ext cx="6309392" cy="4414492"/>
          </a:xfrm>
          <a:prstGeom prst="rect">
            <a:avLst/>
          </a:prstGeom>
        </p:spPr>
      </p:pic>
      <p:cxnSp>
        <p:nvCxnSpPr>
          <p:cNvPr id="13" name="Düz Ok Bağlayıcısı 12">
            <a:extLst>
              <a:ext uri="{FF2B5EF4-FFF2-40B4-BE49-F238E27FC236}">
                <a16:creationId xmlns:a16="http://schemas.microsoft.com/office/drawing/2014/main" id="{A8DB7BA3-2B61-CF9C-8A8A-45C7B0B7F8DF}"/>
              </a:ext>
            </a:extLst>
          </p:cNvPr>
          <p:cNvCxnSpPr>
            <a:cxnSpLocks/>
          </p:cNvCxnSpPr>
          <p:nvPr/>
        </p:nvCxnSpPr>
        <p:spPr>
          <a:xfrm flipV="1">
            <a:off x="1869730" y="1936183"/>
            <a:ext cx="6776153" cy="26422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495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3CB6071-3469-F4EE-430E-E02413F7CB92}"/>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7" name="Metin kutusu 6">
            <a:extLst>
              <a:ext uri="{FF2B5EF4-FFF2-40B4-BE49-F238E27FC236}">
                <a16:creationId xmlns:a16="http://schemas.microsoft.com/office/drawing/2014/main" id="{E50ACB17-28B3-A57F-01BB-773D23759C44}"/>
              </a:ext>
            </a:extLst>
          </p:cNvPr>
          <p:cNvSpPr txBox="1"/>
          <p:nvPr/>
        </p:nvSpPr>
        <p:spPr>
          <a:xfrm>
            <a:off x="200883" y="31985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1" name="Resim 10">
            <a:extLst>
              <a:ext uri="{FF2B5EF4-FFF2-40B4-BE49-F238E27FC236}">
                <a16:creationId xmlns:a16="http://schemas.microsoft.com/office/drawing/2014/main" id="{F0B0E466-1945-B861-A96A-C3B66D339E65}"/>
              </a:ext>
            </a:extLst>
          </p:cNvPr>
          <p:cNvPicPr>
            <a:picLocks noChangeAspect="1"/>
          </p:cNvPicPr>
          <p:nvPr/>
        </p:nvPicPr>
        <p:blipFill>
          <a:blip r:embed="rId3"/>
          <a:stretch>
            <a:fillRect/>
          </a:stretch>
        </p:blipFill>
        <p:spPr>
          <a:xfrm>
            <a:off x="8593944" y="1436914"/>
            <a:ext cx="3479306" cy="1546358"/>
          </a:xfrm>
          <a:prstGeom prst="rect">
            <a:avLst/>
          </a:prstGeom>
        </p:spPr>
      </p:pic>
      <p:pic>
        <p:nvPicPr>
          <p:cNvPr id="3" name="Resim 2">
            <a:extLst>
              <a:ext uri="{FF2B5EF4-FFF2-40B4-BE49-F238E27FC236}">
                <a16:creationId xmlns:a16="http://schemas.microsoft.com/office/drawing/2014/main" id="{7EF6FD50-6475-D88E-A693-DCA66182A6FC}"/>
              </a:ext>
            </a:extLst>
          </p:cNvPr>
          <p:cNvPicPr>
            <a:picLocks noChangeAspect="1"/>
          </p:cNvPicPr>
          <p:nvPr/>
        </p:nvPicPr>
        <p:blipFill>
          <a:blip r:embed="rId4"/>
          <a:stretch>
            <a:fillRect/>
          </a:stretch>
        </p:blipFill>
        <p:spPr>
          <a:xfrm>
            <a:off x="220492" y="1322200"/>
            <a:ext cx="6839070" cy="4616483"/>
          </a:xfrm>
          <a:prstGeom prst="rect">
            <a:avLst/>
          </a:prstGeom>
        </p:spPr>
      </p:pic>
      <p:cxnSp>
        <p:nvCxnSpPr>
          <p:cNvPr id="5" name="Düz Ok Bağlayıcısı 4">
            <a:extLst>
              <a:ext uri="{FF2B5EF4-FFF2-40B4-BE49-F238E27FC236}">
                <a16:creationId xmlns:a16="http://schemas.microsoft.com/office/drawing/2014/main" id="{210A394A-FC76-CFF9-35C1-D34B43F5AC4D}"/>
              </a:ext>
            </a:extLst>
          </p:cNvPr>
          <p:cNvCxnSpPr>
            <a:cxnSpLocks/>
          </p:cNvCxnSpPr>
          <p:nvPr/>
        </p:nvCxnSpPr>
        <p:spPr>
          <a:xfrm flipV="1">
            <a:off x="2589860" y="2349943"/>
            <a:ext cx="5924875" cy="2257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48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DC1E95-F593-8E63-D8F6-91C143750F77}"/>
              </a:ext>
            </a:extLst>
          </p:cNvPr>
          <p:cNvSpPr>
            <a:spLocks noGrp="1"/>
          </p:cNvSpPr>
          <p:nvPr>
            <p:ph type="title"/>
          </p:nvPr>
        </p:nvSpPr>
        <p:spPr>
          <a:xfrm>
            <a:off x="1011936" y="587968"/>
            <a:ext cx="10168128" cy="1179576"/>
          </a:xfrm>
        </p:spPr>
        <p:txBody>
          <a:bodyPr>
            <a:normAutofit fontScale="90000"/>
          </a:bodyPr>
          <a:lstStyle/>
          <a:p>
            <a:r>
              <a:rPr lang="tr-TR" sz="4400" dirty="0"/>
              <a:t>MEVCUT DURUM ANALİZİ</a:t>
            </a:r>
            <a:br>
              <a:rPr lang="tr-TR" sz="4400" dirty="0"/>
            </a:br>
            <a:br>
              <a:rPr lang="tr-TR" sz="4400" dirty="0"/>
            </a:br>
            <a:r>
              <a:rPr lang="tr-TR" sz="4000" dirty="0"/>
              <a:t>TEDARİK ZİNCİRİ İŞ AKIŞI</a:t>
            </a:r>
            <a:endParaRPr lang="tr-TR" dirty="0"/>
          </a:p>
        </p:txBody>
      </p:sp>
      <p:graphicFrame>
        <p:nvGraphicFramePr>
          <p:cNvPr id="5" name="İçerik Yer Tutucusu 2">
            <a:extLst>
              <a:ext uri="{FF2B5EF4-FFF2-40B4-BE49-F238E27FC236}">
                <a16:creationId xmlns:a16="http://schemas.microsoft.com/office/drawing/2014/main" id="{78ED68BD-E0DA-88AD-B12D-D428EB76990B}"/>
              </a:ext>
            </a:extLst>
          </p:cNvPr>
          <p:cNvGraphicFramePr>
            <a:graphicFrameLocks noGrp="1"/>
          </p:cNvGraphicFramePr>
          <p:nvPr>
            <p:ph idx="1"/>
            <p:extLst>
              <p:ext uri="{D42A27DB-BD31-4B8C-83A1-F6EECF244321}">
                <p14:modId xmlns:p14="http://schemas.microsoft.com/office/powerpoint/2010/main" val="2550462402"/>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05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844E6-D90C-6621-5577-A261096D4ACE}"/>
            </a:ext>
          </a:extLst>
        </p:cNvPr>
        <p:cNvGrpSpPr/>
        <p:nvPr/>
      </p:nvGrpSpPr>
      <p:grpSpPr>
        <a:xfrm>
          <a:off x="0" y="0"/>
          <a:ext cx="0" cy="0"/>
          <a:chOff x="0" y="0"/>
          <a:chExt cx="0" cy="0"/>
        </a:xfrm>
      </p:grpSpPr>
      <p:pic>
        <p:nvPicPr>
          <p:cNvPr id="10" name="Resim 9">
            <a:extLst>
              <a:ext uri="{FF2B5EF4-FFF2-40B4-BE49-F238E27FC236}">
                <a16:creationId xmlns:a16="http://schemas.microsoft.com/office/drawing/2014/main" id="{9A1C756C-EB60-F3C5-EB19-9CCDB3F94F5C}"/>
              </a:ext>
            </a:extLst>
          </p:cNvPr>
          <p:cNvPicPr>
            <a:picLocks noChangeAspect="1"/>
          </p:cNvPicPr>
          <p:nvPr/>
        </p:nvPicPr>
        <p:blipFill>
          <a:blip r:embed="rId2">
            <a:alphaModFix amt="85000"/>
          </a:blip>
          <a:stretch>
            <a:fillRect/>
          </a:stretch>
        </p:blipFill>
        <p:spPr>
          <a:xfrm>
            <a:off x="0" y="0"/>
            <a:ext cx="12192000" cy="6858000"/>
          </a:xfrm>
          <a:prstGeom prst="rect">
            <a:avLst/>
          </a:prstGeom>
        </p:spPr>
      </p:pic>
      <p:sp>
        <p:nvSpPr>
          <p:cNvPr id="9" name="Metin kutusu 8">
            <a:extLst>
              <a:ext uri="{FF2B5EF4-FFF2-40B4-BE49-F238E27FC236}">
                <a16:creationId xmlns:a16="http://schemas.microsoft.com/office/drawing/2014/main" id="{394FEA99-9C00-53F3-C4FE-38B89E8656B4}"/>
              </a:ext>
            </a:extLst>
          </p:cNvPr>
          <p:cNvSpPr txBox="1"/>
          <p:nvPr/>
        </p:nvSpPr>
        <p:spPr>
          <a:xfrm>
            <a:off x="215543" y="453893"/>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6" name="Resim 5">
            <a:extLst>
              <a:ext uri="{FF2B5EF4-FFF2-40B4-BE49-F238E27FC236}">
                <a16:creationId xmlns:a16="http://schemas.microsoft.com/office/drawing/2014/main" id="{98440E3A-D6AD-2D4B-28C3-40F858E81EE8}"/>
              </a:ext>
            </a:extLst>
          </p:cNvPr>
          <p:cNvPicPr>
            <a:picLocks noChangeAspect="1"/>
          </p:cNvPicPr>
          <p:nvPr/>
        </p:nvPicPr>
        <p:blipFill>
          <a:blip r:embed="rId3"/>
          <a:stretch>
            <a:fillRect/>
          </a:stretch>
        </p:blipFill>
        <p:spPr>
          <a:xfrm>
            <a:off x="318883" y="1327355"/>
            <a:ext cx="6974014" cy="4316361"/>
          </a:xfrm>
          <a:prstGeom prst="rect">
            <a:avLst/>
          </a:prstGeom>
        </p:spPr>
      </p:pic>
    </p:spTree>
    <p:extLst>
      <p:ext uri="{BB962C8B-B14F-4D97-AF65-F5344CB8AC3E}">
        <p14:creationId xmlns:p14="http://schemas.microsoft.com/office/powerpoint/2010/main" val="2129091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8970B6-667D-D5EC-A514-77177467FFBF}"/>
              </a:ext>
            </a:extLst>
          </p:cNvPr>
          <p:cNvSpPr>
            <a:spLocks noGrp="1"/>
          </p:cNvSpPr>
          <p:nvPr>
            <p:ph type="title"/>
          </p:nvPr>
        </p:nvSpPr>
        <p:spPr>
          <a:xfrm>
            <a:off x="838521" y="336898"/>
            <a:ext cx="10506456" cy="1014984"/>
          </a:xfrm>
        </p:spPr>
        <p:txBody>
          <a:bodyPr anchor="b">
            <a:normAutofit/>
          </a:bodyPr>
          <a:lstStyle/>
          <a:p>
            <a:r>
              <a:rPr lang="tr-TR" sz="3100" dirty="0"/>
              <a:t>FİNAL SUNUMUNA KADAR GERÇEKLEŞTİRİLECEK ÇALIŞMALAR</a:t>
            </a:r>
          </a:p>
        </p:txBody>
      </p:sp>
      <p:graphicFrame>
        <p:nvGraphicFramePr>
          <p:cNvPr id="20" name="İçerik Yer Tutucusu 4">
            <a:extLst>
              <a:ext uri="{FF2B5EF4-FFF2-40B4-BE49-F238E27FC236}">
                <a16:creationId xmlns:a16="http://schemas.microsoft.com/office/drawing/2014/main" id="{DBC535D8-D2AE-0BC3-0DE8-DB168240D56D}"/>
              </a:ext>
            </a:extLst>
          </p:cNvPr>
          <p:cNvGraphicFramePr>
            <a:graphicFrameLocks noGrp="1"/>
          </p:cNvGraphicFramePr>
          <p:nvPr>
            <p:ph idx="1"/>
            <p:extLst>
              <p:ext uri="{D42A27DB-BD31-4B8C-83A1-F6EECF244321}">
                <p14:modId xmlns:p14="http://schemas.microsoft.com/office/powerpoint/2010/main" val="3396311442"/>
              </p:ext>
            </p:extLst>
          </p:nvPr>
        </p:nvGraphicFramePr>
        <p:xfrm>
          <a:off x="838200" y="1926266"/>
          <a:ext cx="11107994" cy="45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3180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9D09D198-2ED3-48C3-8F3B-96CD8D5F6E13}"/>
                                            </p:graphicEl>
                                          </p:spTgt>
                                        </p:tgtEl>
                                        <p:attrNameLst>
                                          <p:attrName>style.visibility</p:attrName>
                                        </p:attrNameLst>
                                      </p:cBhvr>
                                      <p:to>
                                        <p:strVal val="visible"/>
                                      </p:to>
                                    </p:set>
                                    <p:animEffect transition="in" filter="fade">
                                      <p:cBhvr>
                                        <p:cTn id="7" dur="500"/>
                                        <p:tgtEl>
                                          <p:spTgt spid="20">
                                            <p:graphicEl>
                                              <a:dgm id="{9D09D198-2ED3-48C3-8F3B-96CD8D5F6E1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8C997303-0198-446D-AC49-60B1DAF49354}"/>
                                            </p:graphicEl>
                                          </p:spTgt>
                                        </p:tgtEl>
                                        <p:attrNameLst>
                                          <p:attrName>style.visibility</p:attrName>
                                        </p:attrNameLst>
                                      </p:cBhvr>
                                      <p:to>
                                        <p:strVal val="visible"/>
                                      </p:to>
                                    </p:set>
                                    <p:animEffect transition="in" filter="fade">
                                      <p:cBhvr>
                                        <p:cTn id="10" dur="500"/>
                                        <p:tgtEl>
                                          <p:spTgt spid="20">
                                            <p:graphicEl>
                                              <a:dgm id="{8C997303-0198-446D-AC49-60B1DAF4935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DE77FB2A-2335-4C2C-81D9-4700A605E9B5}"/>
                                            </p:graphicEl>
                                          </p:spTgt>
                                        </p:tgtEl>
                                        <p:attrNameLst>
                                          <p:attrName>style.visibility</p:attrName>
                                        </p:attrNameLst>
                                      </p:cBhvr>
                                      <p:to>
                                        <p:strVal val="visible"/>
                                      </p:to>
                                    </p:set>
                                    <p:animEffect transition="in" filter="fade">
                                      <p:cBhvr>
                                        <p:cTn id="15" dur="500"/>
                                        <p:tgtEl>
                                          <p:spTgt spid="20">
                                            <p:graphicEl>
                                              <a:dgm id="{DE77FB2A-2335-4C2C-81D9-4700A605E9B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1F9BFC10-753B-46F9-8CD6-E512903C78EE}"/>
                                            </p:graphicEl>
                                          </p:spTgt>
                                        </p:tgtEl>
                                        <p:attrNameLst>
                                          <p:attrName>style.visibility</p:attrName>
                                        </p:attrNameLst>
                                      </p:cBhvr>
                                      <p:to>
                                        <p:strVal val="visible"/>
                                      </p:to>
                                    </p:set>
                                    <p:animEffect transition="in" filter="fade">
                                      <p:cBhvr>
                                        <p:cTn id="18" dur="500"/>
                                        <p:tgtEl>
                                          <p:spTgt spid="20">
                                            <p:graphicEl>
                                              <a:dgm id="{1F9BFC10-753B-46F9-8CD6-E512903C78E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7666F86F-90EE-48CD-B0B6-EADFACD2AAE5}"/>
                                            </p:graphicEl>
                                          </p:spTgt>
                                        </p:tgtEl>
                                        <p:attrNameLst>
                                          <p:attrName>style.visibility</p:attrName>
                                        </p:attrNameLst>
                                      </p:cBhvr>
                                      <p:to>
                                        <p:strVal val="visible"/>
                                      </p:to>
                                    </p:set>
                                    <p:animEffect transition="in" filter="fade">
                                      <p:cBhvr>
                                        <p:cTn id="23" dur="500"/>
                                        <p:tgtEl>
                                          <p:spTgt spid="20">
                                            <p:graphicEl>
                                              <a:dgm id="{7666F86F-90EE-48CD-B0B6-EADFACD2AAE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29F9E897-7939-4EE2-9A3D-194D1F32573B}"/>
                                            </p:graphicEl>
                                          </p:spTgt>
                                        </p:tgtEl>
                                        <p:attrNameLst>
                                          <p:attrName>style.visibility</p:attrName>
                                        </p:attrNameLst>
                                      </p:cBhvr>
                                      <p:to>
                                        <p:strVal val="visible"/>
                                      </p:to>
                                    </p:set>
                                    <p:animEffect transition="in" filter="fade">
                                      <p:cBhvr>
                                        <p:cTn id="26" dur="500"/>
                                        <p:tgtEl>
                                          <p:spTgt spid="20">
                                            <p:graphicEl>
                                              <a:dgm id="{29F9E897-7939-4EE2-9A3D-194D1F32573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graphicEl>
                                              <a:dgm id="{F840EED9-4A60-4600-9486-DE070EB482E6}"/>
                                            </p:graphicEl>
                                          </p:spTgt>
                                        </p:tgtEl>
                                        <p:attrNameLst>
                                          <p:attrName>style.visibility</p:attrName>
                                        </p:attrNameLst>
                                      </p:cBhvr>
                                      <p:to>
                                        <p:strVal val="visible"/>
                                      </p:to>
                                    </p:set>
                                    <p:animEffect transition="in" filter="fade">
                                      <p:cBhvr>
                                        <p:cTn id="31" dur="500"/>
                                        <p:tgtEl>
                                          <p:spTgt spid="20">
                                            <p:graphicEl>
                                              <a:dgm id="{F840EED9-4A60-4600-9486-DE070EB482E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graphicEl>
                                              <a:dgm id="{84025596-C33F-46A9-81BC-C5CA89B9B308}"/>
                                            </p:graphicEl>
                                          </p:spTgt>
                                        </p:tgtEl>
                                        <p:attrNameLst>
                                          <p:attrName>style.visibility</p:attrName>
                                        </p:attrNameLst>
                                      </p:cBhvr>
                                      <p:to>
                                        <p:strVal val="visible"/>
                                      </p:to>
                                    </p:set>
                                    <p:animEffect transition="in" filter="fade">
                                      <p:cBhvr>
                                        <p:cTn id="34" dur="500"/>
                                        <p:tgtEl>
                                          <p:spTgt spid="20">
                                            <p:graphicEl>
                                              <a:dgm id="{84025596-C33F-46A9-81BC-C5CA89B9B3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yagram 3">
            <a:extLst>
              <a:ext uri="{FF2B5EF4-FFF2-40B4-BE49-F238E27FC236}">
                <a16:creationId xmlns:a16="http://schemas.microsoft.com/office/drawing/2014/main" id="{C72E646C-9A17-3654-D479-C5EAA235B27E}"/>
              </a:ext>
            </a:extLst>
          </p:cNvPr>
          <p:cNvGraphicFramePr/>
          <p:nvPr>
            <p:extLst>
              <p:ext uri="{D42A27DB-BD31-4B8C-83A1-F6EECF244321}">
                <p14:modId xmlns:p14="http://schemas.microsoft.com/office/powerpoint/2010/main" val="683996463"/>
              </p:ext>
            </p:extLst>
          </p:nvPr>
        </p:nvGraphicFramePr>
        <p:xfrm>
          <a:off x="6022588" y="207818"/>
          <a:ext cx="5545957" cy="6285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Fabrika düz dolguyla">
            <a:extLst>
              <a:ext uri="{FF2B5EF4-FFF2-40B4-BE49-F238E27FC236}">
                <a16:creationId xmlns:a16="http://schemas.microsoft.com/office/drawing/2014/main" id="{204892FF-02C1-DA66-3866-36AE39B7D0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1557" y="207818"/>
            <a:ext cx="524407" cy="524407"/>
          </a:xfrm>
          <a:prstGeom prst="rect">
            <a:avLst/>
          </a:prstGeom>
        </p:spPr>
      </p:pic>
      <p:pic>
        <p:nvPicPr>
          <p:cNvPr id="8" name="Grafik 7" descr="İstatistikler ana hat">
            <a:extLst>
              <a:ext uri="{FF2B5EF4-FFF2-40B4-BE49-F238E27FC236}">
                <a16:creationId xmlns:a16="http://schemas.microsoft.com/office/drawing/2014/main" id="{43426CB5-6E1B-DFB2-90C5-73C63C53B7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0645" y="915554"/>
            <a:ext cx="525319" cy="525319"/>
          </a:xfrm>
          <a:prstGeom prst="rect">
            <a:avLst/>
          </a:prstGeom>
        </p:spPr>
      </p:pic>
      <p:pic>
        <p:nvPicPr>
          <p:cNvPr id="10" name="Grafik 9" descr="Büyüteç düz dolguyla">
            <a:extLst>
              <a:ext uri="{FF2B5EF4-FFF2-40B4-BE49-F238E27FC236}">
                <a16:creationId xmlns:a16="http://schemas.microsoft.com/office/drawing/2014/main" id="{069BE80D-72FD-8E42-7254-C3D440DF40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0214" y="2755951"/>
            <a:ext cx="484347" cy="484347"/>
          </a:xfrm>
          <a:prstGeom prst="rect">
            <a:avLst/>
          </a:prstGeom>
        </p:spPr>
      </p:pic>
      <p:pic>
        <p:nvPicPr>
          <p:cNvPr id="12" name="Grafik 11" descr="Fikir düz dolguyla">
            <a:extLst>
              <a:ext uri="{FF2B5EF4-FFF2-40B4-BE49-F238E27FC236}">
                <a16:creationId xmlns:a16="http://schemas.microsoft.com/office/drawing/2014/main" id="{BB0D0EE8-1A79-81B9-E927-4D96B55A56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48211" y="2146828"/>
            <a:ext cx="484347" cy="484347"/>
          </a:xfrm>
          <a:prstGeom prst="rect">
            <a:avLst/>
          </a:prstGeom>
        </p:spPr>
      </p:pic>
      <p:pic>
        <p:nvPicPr>
          <p:cNvPr id="14" name="Grafik 13" descr="Abaküs düz dolguyla">
            <a:extLst>
              <a:ext uri="{FF2B5EF4-FFF2-40B4-BE49-F238E27FC236}">
                <a16:creationId xmlns:a16="http://schemas.microsoft.com/office/drawing/2014/main" id="{DAA6CC8A-83F3-AA74-0316-61F31DFFA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7487" y="3425124"/>
            <a:ext cx="385158" cy="385158"/>
          </a:xfrm>
          <a:prstGeom prst="rect">
            <a:avLst/>
          </a:prstGeom>
        </p:spPr>
      </p:pic>
      <p:pic>
        <p:nvPicPr>
          <p:cNvPr id="16" name="Grafik 15" descr="Rota (Yolu Belli İki Uçlu düz dolguyla">
            <a:extLst>
              <a:ext uri="{FF2B5EF4-FFF2-40B4-BE49-F238E27FC236}">
                <a16:creationId xmlns:a16="http://schemas.microsoft.com/office/drawing/2014/main" id="{B4E11F13-7162-B9B3-C444-34D3AA8301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1130" y="1536118"/>
            <a:ext cx="484347" cy="524408"/>
          </a:xfrm>
          <a:prstGeom prst="rect">
            <a:avLst/>
          </a:prstGeom>
        </p:spPr>
      </p:pic>
      <p:pic>
        <p:nvPicPr>
          <p:cNvPr id="18" name="Grafik 17" descr="Sabitle düz dolguyla">
            <a:extLst>
              <a:ext uri="{FF2B5EF4-FFF2-40B4-BE49-F238E27FC236}">
                <a16:creationId xmlns:a16="http://schemas.microsoft.com/office/drawing/2014/main" id="{175D4670-A1BE-4FCF-977B-E4A78F3E0D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91877" y="4613774"/>
            <a:ext cx="470493" cy="470493"/>
          </a:xfrm>
          <a:prstGeom prst="rect">
            <a:avLst/>
          </a:prstGeom>
        </p:spPr>
      </p:pic>
      <p:pic>
        <p:nvPicPr>
          <p:cNvPr id="21" name="Grafik 20" descr="Kitaplar düz dolguyla">
            <a:extLst>
              <a:ext uri="{FF2B5EF4-FFF2-40B4-BE49-F238E27FC236}">
                <a16:creationId xmlns:a16="http://schemas.microsoft.com/office/drawing/2014/main" id="{5CE28F29-593B-C08C-0093-30AE923447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48211" y="4074846"/>
            <a:ext cx="385157" cy="385157"/>
          </a:xfrm>
          <a:prstGeom prst="rect">
            <a:avLst/>
          </a:prstGeom>
        </p:spPr>
      </p:pic>
      <p:pic>
        <p:nvPicPr>
          <p:cNvPr id="23" name="Grafik 22" descr="İşletmenin Büyümesi düz dolguyla">
            <a:extLst>
              <a:ext uri="{FF2B5EF4-FFF2-40B4-BE49-F238E27FC236}">
                <a16:creationId xmlns:a16="http://schemas.microsoft.com/office/drawing/2014/main" id="{EDB6BC85-B58E-F998-AA99-11716403FA9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37487" y="5961051"/>
            <a:ext cx="470493" cy="470493"/>
          </a:xfrm>
          <a:prstGeom prst="rect">
            <a:avLst/>
          </a:prstGeom>
        </p:spPr>
      </p:pic>
      <p:pic>
        <p:nvPicPr>
          <p:cNvPr id="25" name="Grafik 24" descr="Ampul ve dişli düz dolguyla">
            <a:extLst>
              <a:ext uri="{FF2B5EF4-FFF2-40B4-BE49-F238E27FC236}">
                <a16:creationId xmlns:a16="http://schemas.microsoft.com/office/drawing/2014/main" id="{EEBECCF3-50C0-5D08-6738-C2E8335F4AC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05542" y="5294551"/>
            <a:ext cx="470493" cy="470493"/>
          </a:xfrm>
          <a:prstGeom prst="rect">
            <a:avLst/>
          </a:prstGeom>
        </p:spPr>
      </p:pic>
      <p:sp>
        <p:nvSpPr>
          <p:cNvPr id="3" name="Metin kutusu 2">
            <a:extLst>
              <a:ext uri="{FF2B5EF4-FFF2-40B4-BE49-F238E27FC236}">
                <a16:creationId xmlns:a16="http://schemas.microsoft.com/office/drawing/2014/main" id="{4C6FBD9F-CFF2-EC55-21E4-5203144FB3E6}"/>
              </a:ext>
            </a:extLst>
          </p:cNvPr>
          <p:cNvSpPr txBox="1"/>
          <p:nvPr/>
        </p:nvSpPr>
        <p:spPr>
          <a:xfrm>
            <a:off x="623455" y="1440873"/>
            <a:ext cx="4516581" cy="1815882"/>
          </a:xfrm>
          <a:prstGeom prst="rect">
            <a:avLst/>
          </a:prstGeom>
          <a:noFill/>
        </p:spPr>
        <p:txBody>
          <a:bodyPr wrap="square" rtlCol="0">
            <a:spAutoFit/>
          </a:bodyPr>
          <a:lstStyle/>
          <a:p>
            <a:r>
              <a:rPr lang="tr-TR" sz="2800" b="1" dirty="0"/>
              <a:t>İKİNCİ DÖNEM VİZE SONUNA KADAR GERÇEKLEŞTİRİLEN ÇALIŞMALAR</a:t>
            </a:r>
          </a:p>
        </p:txBody>
      </p:sp>
    </p:spTree>
    <p:extLst>
      <p:ext uri="{BB962C8B-B14F-4D97-AF65-F5344CB8AC3E}">
        <p14:creationId xmlns:p14="http://schemas.microsoft.com/office/powerpoint/2010/main" val="214686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20A17E12-6860-CC1D-91D5-36FEC3F13F7D}"/>
              </a:ext>
            </a:extLst>
          </p:cNvPr>
          <p:cNvSpPr txBox="1"/>
          <p:nvPr/>
        </p:nvSpPr>
        <p:spPr>
          <a:xfrm>
            <a:off x="1015692" y="178343"/>
            <a:ext cx="5608185" cy="14439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PROJE PLANI</a:t>
            </a:r>
          </a:p>
        </p:txBody>
      </p:sp>
      <p:pic>
        <p:nvPicPr>
          <p:cNvPr id="4" name="Resim 3" descr="ekran görüntüsü, metin, çizgi, sayı, numara içeren bir resim&#10;&#10;Yapay zeka tarafından oluşturulan içerik yanlış olabilir.">
            <a:extLst>
              <a:ext uri="{FF2B5EF4-FFF2-40B4-BE49-F238E27FC236}">
                <a16:creationId xmlns:a16="http://schemas.microsoft.com/office/drawing/2014/main" id="{6F92DBC2-A15B-6E74-C749-324818C0B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1" y="2180209"/>
            <a:ext cx="7772400" cy="4134164"/>
          </a:xfrm>
          <a:prstGeom prst="rect">
            <a:avLst/>
          </a:prstGeom>
        </p:spPr>
      </p:pic>
    </p:spTree>
    <p:extLst>
      <p:ext uri="{BB962C8B-B14F-4D97-AF65-F5344CB8AC3E}">
        <p14:creationId xmlns:p14="http://schemas.microsoft.com/office/powerpoint/2010/main" val="12351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çerik Yer Tutucusu 38" descr="araba lastiği, tekerlek, taşıt, araç, kara taşıtı içeren bir resim&#10;&#10;Açıklama otomatik olarak oluşturuldu">
            <a:extLst>
              <a:ext uri="{FF2B5EF4-FFF2-40B4-BE49-F238E27FC236}">
                <a16:creationId xmlns:a16="http://schemas.microsoft.com/office/drawing/2014/main" id="{D4C303F8-8AF9-34E3-4538-22CB71B8D14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5858"/>
          <a:stretch/>
        </p:blipFill>
        <p:spPr>
          <a:xfrm>
            <a:off x="-2" y="-1"/>
            <a:ext cx="12192001" cy="6858000"/>
          </a:xfrm>
          <a:prstGeom prst="rect">
            <a:avLst/>
          </a:prstGeom>
        </p:spPr>
      </p:pic>
      <p:sp>
        <p:nvSpPr>
          <p:cNvPr id="2" name="Başlık 1">
            <a:extLst>
              <a:ext uri="{FF2B5EF4-FFF2-40B4-BE49-F238E27FC236}">
                <a16:creationId xmlns:a16="http://schemas.microsoft.com/office/drawing/2014/main" id="{B4052235-62BB-1868-1ED3-0C8C619BE040}"/>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a:solidFill>
                  <a:schemeClr val="bg1"/>
                </a:solidFill>
              </a:rPr>
              <a:t>Bizi Dinlediğiniz İçin Teşekkür Ederiz..</a:t>
            </a:r>
          </a:p>
        </p:txBody>
      </p:sp>
    </p:spTree>
    <p:extLst>
      <p:ext uri="{BB962C8B-B14F-4D97-AF65-F5344CB8AC3E}">
        <p14:creationId xmlns:p14="http://schemas.microsoft.com/office/powerpoint/2010/main" val="105846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6698D1-5C31-CD93-221F-9C2AB34FD455}"/>
              </a:ext>
            </a:extLst>
          </p:cNvPr>
          <p:cNvSpPr>
            <a:spLocks noGrp="1"/>
          </p:cNvSpPr>
          <p:nvPr>
            <p:ph type="title"/>
          </p:nvPr>
        </p:nvSpPr>
        <p:spPr>
          <a:xfrm>
            <a:off x="1011936" y="568304"/>
            <a:ext cx="10168128" cy="1179576"/>
          </a:xfrm>
        </p:spPr>
        <p:txBody>
          <a:bodyPr>
            <a:normAutofit fontScale="90000"/>
          </a:bodyPr>
          <a:lstStyle/>
          <a:p>
            <a:r>
              <a:rPr lang="tr-TR" sz="4000" dirty="0"/>
              <a:t>MEVCUT DURUM ANALİZİ</a:t>
            </a:r>
            <a:br>
              <a:rPr lang="tr-TR" sz="4000" dirty="0"/>
            </a:br>
            <a:br>
              <a:rPr lang="tr-TR" sz="4000" dirty="0"/>
            </a:br>
            <a:r>
              <a:rPr lang="tr-TR" sz="3600" dirty="0"/>
              <a:t>TEDARİK ZİNCİRİ İŞ AKIŞI</a:t>
            </a:r>
          </a:p>
        </p:txBody>
      </p:sp>
      <p:graphicFrame>
        <p:nvGraphicFramePr>
          <p:cNvPr id="5" name="İçerik Yer Tutucusu 2">
            <a:extLst>
              <a:ext uri="{FF2B5EF4-FFF2-40B4-BE49-F238E27FC236}">
                <a16:creationId xmlns:a16="http://schemas.microsoft.com/office/drawing/2014/main" id="{2409C3AA-EC4A-4E3C-555C-B54D7A7464A2}"/>
              </a:ext>
            </a:extLst>
          </p:cNvPr>
          <p:cNvGraphicFramePr>
            <a:graphicFrameLocks noGrp="1"/>
          </p:cNvGraphicFramePr>
          <p:nvPr>
            <p:ph idx="1"/>
            <p:extLst>
              <p:ext uri="{D42A27DB-BD31-4B8C-83A1-F6EECF244321}">
                <p14:modId xmlns:p14="http://schemas.microsoft.com/office/powerpoint/2010/main" val="1690093595"/>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336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4EB064B-048C-4695-9D61-93D43F66B543}"/>
                                            </p:graphicEl>
                                          </p:spTgt>
                                        </p:tgtEl>
                                        <p:attrNameLst>
                                          <p:attrName>style.visibility</p:attrName>
                                        </p:attrNameLst>
                                      </p:cBhvr>
                                      <p:to>
                                        <p:strVal val="visible"/>
                                      </p:to>
                                    </p:set>
                                    <p:animEffect transition="in" filter="fade">
                                      <p:cBhvr>
                                        <p:cTn id="7" dur="500"/>
                                        <p:tgtEl>
                                          <p:spTgt spid="5">
                                            <p:graphicEl>
                                              <a:dgm id="{B4EB064B-048C-4695-9D61-93D43F66B54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507E2FED-88E5-4749-A477-1723C8A8C1F3}"/>
                                            </p:graphicEl>
                                          </p:spTgt>
                                        </p:tgtEl>
                                        <p:attrNameLst>
                                          <p:attrName>style.visibility</p:attrName>
                                        </p:attrNameLst>
                                      </p:cBhvr>
                                      <p:to>
                                        <p:strVal val="visible"/>
                                      </p:to>
                                    </p:set>
                                    <p:animEffect transition="in" filter="fade">
                                      <p:cBhvr>
                                        <p:cTn id="12" dur="500"/>
                                        <p:tgtEl>
                                          <p:spTgt spid="5">
                                            <p:graphicEl>
                                              <a:dgm id="{507E2FED-88E5-4749-A477-1723C8A8C1F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B0AB67CE-6359-4318-A695-1125465A0915}"/>
                                            </p:graphicEl>
                                          </p:spTgt>
                                        </p:tgtEl>
                                        <p:attrNameLst>
                                          <p:attrName>style.visibility</p:attrName>
                                        </p:attrNameLst>
                                      </p:cBhvr>
                                      <p:to>
                                        <p:strVal val="visible"/>
                                      </p:to>
                                    </p:set>
                                    <p:animEffect transition="in" filter="fade">
                                      <p:cBhvr>
                                        <p:cTn id="15" dur="500"/>
                                        <p:tgtEl>
                                          <p:spTgt spid="5">
                                            <p:graphicEl>
                                              <a:dgm id="{B0AB67CE-6359-4318-A695-1125465A091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3AC7DE7-1949-43B2-91D9-24CB8B76C200}"/>
                                            </p:graphicEl>
                                          </p:spTgt>
                                        </p:tgtEl>
                                        <p:attrNameLst>
                                          <p:attrName>style.visibility</p:attrName>
                                        </p:attrNameLst>
                                      </p:cBhvr>
                                      <p:to>
                                        <p:strVal val="visible"/>
                                      </p:to>
                                    </p:set>
                                    <p:animEffect transition="in" filter="fade">
                                      <p:cBhvr>
                                        <p:cTn id="20" dur="500"/>
                                        <p:tgtEl>
                                          <p:spTgt spid="5">
                                            <p:graphicEl>
                                              <a:dgm id="{B3AC7DE7-1949-43B2-91D9-24CB8B76C20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B4AAF45A-FB51-4CF4-8B85-A9E15952206C}"/>
                                            </p:graphicEl>
                                          </p:spTgt>
                                        </p:tgtEl>
                                        <p:attrNameLst>
                                          <p:attrName>style.visibility</p:attrName>
                                        </p:attrNameLst>
                                      </p:cBhvr>
                                      <p:to>
                                        <p:strVal val="visible"/>
                                      </p:to>
                                    </p:set>
                                    <p:animEffect transition="in" filter="fade">
                                      <p:cBhvr>
                                        <p:cTn id="23" dur="500"/>
                                        <p:tgtEl>
                                          <p:spTgt spid="5">
                                            <p:graphicEl>
                                              <a:dgm id="{B4AAF45A-FB51-4CF4-8B85-A9E15952206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81B35473-A2E1-496D-B99D-E4C1860820E6}"/>
                                            </p:graphicEl>
                                          </p:spTgt>
                                        </p:tgtEl>
                                        <p:attrNameLst>
                                          <p:attrName>style.visibility</p:attrName>
                                        </p:attrNameLst>
                                      </p:cBhvr>
                                      <p:to>
                                        <p:strVal val="visible"/>
                                      </p:to>
                                    </p:set>
                                    <p:animEffect transition="in" filter="fade">
                                      <p:cBhvr>
                                        <p:cTn id="28" dur="500"/>
                                        <p:tgtEl>
                                          <p:spTgt spid="5">
                                            <p:graphicEl>
                                              <a:dgm id="{81B35473-A2E1-496D-B99D-E4C1860820E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DF8DD55E-08F7-4503-8ECA-090E9CC7CD1B}"/>
                                            </p:graphicEl>
                                          </p:spTgt>
                                        </p:tgtEl>
                                        <p:attrNameLst>
                                          <p:attrName>style.visibility</p:attrName>
                                        </p:attrNameLst>
                                      </p:cBhvr>
                                      <p:to>
                                        <p:strVal val="visible"/>
                                      </p:to>
                                    </p:set>
                                    <p:animEffect transition="in" filter="fade">
                                      <p:cBhvr>
                                        <p:cTn id="31" dur="500"/>
                                        <p:tgtEl>
                                          <p:spTgt spid="5">
                                            <p:graphicEl>
                                              <a:dgm id="{DF8DD55E-08F7-4503-8ECA-090E9CC7CD1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CD0AF473-0865-4592-AA63-70A2A5A8C5A7}"/>
                                            </p:graphicEl>
                                          </p:spTgt>
                                        </p:tgtEl>
                                        <p:attrNameLst>
                                          <p:attrName>style.visibility</p:attrName>
                                        </p:attrNameLst>
                                      </p:cBhvr>
                                      <p:to>
                                        <p:strVal val="visible"/>
                                      </p:to>
                                    </p:set>
                                    <p:animEffect transition="in" filter="fade">
                                      <p:cBhvr>
                                        <p:cTn id="36" dur="500"/>
                                        <p:tgtEl>
                                          <p:spTgt spid="5">
                                            <p:graphicEl>
                                              <a:dgm id="{CD0AF473-0865-4592-AA63-70A2A5A8C5A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5EC26E0F-23DF-454C-8B06-62295311D803}"/>
                                            </p:graphicEl>
                                          </p:spTgt>
                                        </p:tgtEl>
                                        <p:attrNameLst>
                                          <p:attrName>style.visibility</p:attrName>
                                        </p:attrNameLst>
                                      </p:cBhvr>
                                      <p:to>
                                        <p:strVal val="visible"/>
                                      </p:to>
                                    </p:set>
                                    <p:animEffect transition="in" filter="fade">
                                      <p:cBhvr>
                                        <p:cTn id="39" dur="500"/>
                                        <p:tgtEl>
                                          <p:spTgt spid="5">
                                            <p:graphicEl>
                                              <a:dgm id="{5EC26E0F-23DF-454C-8B06-62295311D803}"/>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03223B44-0DBB-49E0-BECE-707359E425C3}"/>
                                            </p:graphicEl>
                                          </p:spTgt>
                                        </p:tgtEl>
                                        <p:attrNameLst>
                                          <p:attrName>style.visibility</p:attrName>
                                        </p:attrNameLst>
                                      </p:cBhvr>
                                      <p:to>
                                        <p:strVal val="visible"/>
                                      </p:to>
                                    </p:set>
                                    <p:animEffect transition="in" filter="fade">
                                      <p:cBhvr>
                                        <p:cTn id="44" dur="500"/>
                                        <p:tgtEl>
                                          <p:spTgt spid="5">
                                            <p:graphicEl>
                                              <a:dgm id="{03223B44-0DBB-49E0-BECE-707359E425C3}"/>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A5BBABD0-FC55-4D5D-92CB-BF9FA6B54E28}"/>
                                            </p:graphicEl>
                                          </p:spTgt>
                                        </p:tgtEl>
                                        <p:attrNameLst>
                                          <p:attrName>style.visibility</p:attrName>
                                        </p:attrNameLst>
                                      </p:cBhvr>
                                      <p:to>
                                        <p:strVal val="visible"/>
                                      </p:to>
                                    </p:set>
                                    <p:animEffect transition="in" filter="fade">
                                      <p:cBhvr>
                                        <p:cTn id="47" dur="500"/>
                                        <p:tgtEl>
                                          <p:spTgt spid="5">
                                            <p:graphicEl>
                                              <a:dgm id="{A5BBABD0-FC55-4D5D-92CB-BF9FA6B54E2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984BB92D-7AA9-4434-8282-57A23175BE19}"/>
                                            </p:graphicEl>
                                          </p:spTgt>
                                        </p:tgtEl>
                                        <p:attrNameLst>
                                          <p:attrName>style.visibility</p:attrName>
                                        </p:attrNameLst>
                                      </p:cBhvr>
                                      <p:to>
                                        <p:strVal val="visible"/>
                                      </p:to>
                                    </p:set>
                                    <p:animEffect transition="in" filter="fade">
                                      <p:cBhvr>
                                        <p:cTn id="52" dur="500"/>
                                        <p:tgtEl>
                                          <p:spTgt spid="5">
                                            <p:graphicEl>
                                              <a:dgm id="{984BB92D-7AA9-4434-8282-57A23175BE1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DBFB5A82-6E0C-4B2C-BCBC-F0B30C96454D}"/>
                                            </p:graphicEl>
                                          </p:spTgt>
                                        </p:tgtEl>
                                        <p:attrNameLst>
                                          <p:attrName>style.visibility</p:attrName>
                                        </p:attrNameLst>
                                      </p:cBhvr>
                                      <p:to>
                                        <p:strVal val="visible"/>
                                      </p:to>
                                    </p:set>
                                    <p:animEffect transition="in" filter="fade">
                                      <p:cBhvr>
                                        <p:cTn id="55" dur="500"/>
                                        <p:tgtEl>
                                          <p:spTgt spid="5">
                                            <p:graphicEl>
                                              <a:dgm id="{DBFB5A82-6E0C-4B2C-BCBC-F0B30C96454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7CCFC696-F813-4678-99C2-3DC5988ED020}"/>
                                            </p:graphicEl>
                                          </p:spTgt>
                                        </p:tgtEl>
                                        <p:attrNameLst>
                                          <p:attrName>style.visibility</p:attrName>
                                        </p:attrNameLst>
                                      </p:cBhvr>
                                      <p:to>
                                        <p:strVal val="visible"/>
                                      </p:to>
                                    </p:set>
                                    <p:animEffect transition="in" filter="fade">
                                      <p:cBhvr>
                                        <p:cTn id="60" dur="500"/>
                                        <p:tgtEl>
                                          <p:spTgt spid="5">
                                            <p:graphicEl>
                                              <a:dgm id="{7CCFC696-F813-4678-99C2-3DC5988ED020}"/>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6D577701-0BA3-4D04-9D8A-F336F085A9DC}"/>
                                            </p:graphicEl>
                                          </p:spTgt>
                                        </p:tgtEl>
                                        <p:attrNameLst>
                                          <p:attrName>style.visibility</p:attrName>
                                        </p:attrNameLst>
                                      </p:cBhvr>
                                      <p:to>
                                        <p:strVal val="visible"/>
                                      </p:to>
                                    </p:set>
                                    <p:animEffect transition="in" filter="fade">
                                      <p:cBhvr>
                                        <p:cTn id="63" dur="500"/>
                                        <p:tgtEl>
                                          <p:spTgt spid="5">
                                            <p:graphicEl>
                                              <a:dgm id="{6D577701-0BA3-4D04-9D8A-F336F085A9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pic>
        <p:nvPicPr>
          <p:cNvPr id="5" name="İçerik Yer Tutucusu 4">
            <a:extLst>
              <a:ext uri="{FF2B5EF4-FFF2-40B4-BE49-F238E27FC236}">
                <a16:creationId xmlns:a16="http://schemas.microsoft.com/office/drawing/2014/main" id="{E665C4DC-F7B9-B5B3-F489-A5A47DA07DD2}"/>
              </a:ext>
            </a:extLst>
          </p:cNvPr>
          <p:cNvPicPr>
            <a:picLocks noChangeAspect="1"/>
          </p:cNvPicPr>
          <p:nvPr/>
        </p:nvPicPr>
        <p:blipFill>
          <a:blip r:embed="rId3">
            <a:extLst>
              <a:ext uri="{28A0092B-C50C-407E-A947-70E740481C1C}">
                <a14:useLocalDpi xmlns:a14="http://schemas.microsoft.com/office/drawing/2010/main" val="0"/>
              </a:ext>
            </a:extLst>
          </a:blip>
          <a:srcRect t="5126" r="2" b="16364"/>
          <a:stretch/>
        </p:blipFill>
        <p:spPr>
          <a:xfrm>
            <a:off x="4234051" y="10"/>
            <a:ext cx="7957949" cy="6857990"/>
          </a:xfrm>
          <a:prstGeom prst="rect">
            <a:avLst/>
          </a:prstGeom>
        </p:spPr>
      </p:pic>
      <p:sp>
        <p:nvSpPr>
          <p:cNvPr id="23" name="Rectangle 1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Başlık 1">
            <a:extLst>
              <a:ext uri="{FF2B5EF4-FFF2-40B4-BE49-F238E27FC236}">
                <a16:creationId xmlns:a16="http://schemas.microsoft.com/office/drawing/2014/main" id="{C201E2E8-1DA6-DB3A-69CF-21CE75FCACD8}"/>
              </a:ext>
            </a:extLst>
          </p:cNvPr>
          <p:cNvSpPr>
            <a:spLocks noGrp="1"/>
          </p:cNvSpPr>
          <p:nvPr>
            <p:ph type="title"/>
          </p:nvPr>
        </p:nvSpPr>
        <p:spPr>
          <a:xfrm>
            <a:off x="371094" y="1161288"/>
            <a:ext cx="3438144" cy="1124712"/>
          </a:xfrm>
        </p:spPr>
        <p:txBody>
          <a:bodyPr anchor="b">
            <a:normAutofit/>
          </a:bodyPr>
          <a:lstStyle/>
          <a:p>
            <a:r>
              <a:rPr lang="tr-TR" sz="2800" dirty="0">
                <a:solidFill>
                  <a:schemeClr val="bg1"/>
                </a:solidFill>
              </a:rPr>
              <a:t>PROJE KONUSU</a:t>
            </a:r>
          </a:p>
        </p:txBody>
      </p:sp>
      <p:sp>
        <p:nvSpPr>
          <p:cNvPr id="24"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etin kutusu 2">
            <a:extLst>
              <a:ext uri="{FF2B5EF4-FFF2-40B4-BE49-F238E27FC236}">
                <a16:creationId xmlns:a16="http://schemas.microsoft.com/office/drawing/2014/main" id="{D7347F71-C99D-FEF9-5BF7-5BEB7314FB15}"/>
              </a:ext>
            </a:extLst>
          </p:cNvPr>
          <p:cNvSpPr txBox="1"/>
          <p:nvPr/>
        </p:nvSpPr>
        <p:spPr>
          <a:xfrm>
            <a:off x="424815" y="2641907"/>
            <a:ext cx="3974190" cy="1892826"/>
          </a:xfrm>
          <a:prstGeom prst="rect">
            <a:avLst/>
          </a:prstGeom>
          <a:noFill/>
        </p:spPr>
        <p:txBody>
          <a:bodyPr vert="horz"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TürkTraktör </a:t>
            </a:r>
            <a:r>
              <a:rPr kumimoji="0" lang="en-US" sz="1800" b="0" i="0" u="none" strike="noStrike" kern="1200" cap="none" spc="0" normalizeH="0" baseline="0" noProof="0" dirty="0" err="1">
                <a:ln>
                  <a:noFill/>
                </a:ln>
                <a:solidFill>
                  <a:prstClr val="white"/>
                </a:solidFill>
                <a:effectLst/>
                <a:uLnTx/>
                <a:uFillTx/>
                <a:latin typeface="Neue Haas Grotesk Text Pro"/>
                <a:ea typeface="+mn-ea"/>
                <a:cs typeface="+mn-cs"/>
              </a:rPr>
              <a:t>firması</a:t>
            </a:r>
            <a:r>
              <a:rPr kumimoji="0" lang="tr-TR" sz="1800" b="0" i="0" u="none" strike="noStrike" kern="1200" cap="none" spc="0" normalizeH="0" baseline="0" noProof="0" dirty="0" err="1">
                <a:ln>
                  <a:noFill/>
                </a:ln>
                <a:solidFill>
                  <a:prstClr val="white"/>
                </a:solidFill>
                <a:effectLst/>
                <a:uLnTx/>
                <a:uFillTx/>
                <a:latin typeface="Neue Haas Grotesk Text Pro"/>
                <a:ea typeface="+mn-ea"/>
                <a:cs typeface="+mn-cs"/>
              </a:rPr>
              <a:t>nda</a:t>
            </a: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 planlanan üretim emirlerinde girdi gecikmelerine sebep olan faktörlerin incelenerek çözüm önerilerinin geliştirilmesi amaçlanmıştır.</a:t>
            </a: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tr-TR" sz="9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407931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4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46" name="Rectangle 4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6C08551-EC64-4CD8-CCFD-A99BE3F4D78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err="1"/>
              <a:t>Balık</a:t>
            </a:r>
            <a:r>
              <a:rPr lang="en-US" dirty="0"/>
              <a:t> </a:t>
            </a:r>
            <a:r>
              <a:rPr lang="en-US" dirty="0" err="1"/>
              <a:t>Kılçığı</a:t>
            </a:r>
            <a:r>
              <a:rPr lang="en-US" dirty="0"/>
              <a:t> Diyagramı</a:t>
            </a:r>
          </a:p>
        </p:txBody>
      </p:sp>
      <p:sp>
        <p:nvSpPr>
          <p:cNvPr id="48" name="Rectangle: Rounded Corners 4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 name="Resim 8" descr="metin, diyagram, ekran görüntüsü, yazı tipi içeren bir resim&#10;&#10;Açıklama otomatik olarak oluşturuldu">
            <a:extLst>
              <a:ext uri="{FF2B5EF4-FFF2-40B4-BE49-F238E27FC236}">
                <a16:creationId xmlns:a16="http://schemas.microsoft.com/office/drawing/2014/main" id="{F5FE55DE-43A5-3910-A673-A09E344BC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15" y="1794268"/>
            <a:ext cx="8626273" cy="5063732"/>
          </a:xfrm>
          <a:prstGeom prst="rect">
            <a:avLst/>
          </a:prstGeom>
        </p:spPr>
      </p:pic>
    </p:spTree>
    <p:extLst>
      <p:ext uri="{BB962C8B-B14F-4D97-AF65-F5344CB8AC3E}">
        <p14:creationId xmlns:p14="http://schemas.microsoft.com/office/powerpoint/2010/main" val="7017662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5EC14B1-762A-03E8-6209-7F4EEDDCC0F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a:t>PARETO GRAFİĞİ</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çerik Yer Tutucusu 6" descr="metin, ekran görüntüsü, çizgi, öykü gelişim çizgisi; kumpas; grafiğini çıkarma içeren bir resim&#10;&#10;Açıklama otomatik olarak oluşturuldu">
            <a:extLst>
              <a:ext uri="{FF2B5EF4-FFF2-40B4-BE49-F238E27FC236}">
                <a16:creationId xmlns:a16="http://schemas.microsoft.com/office/drawing/2014/main" id="{67A3FD79-0CE5-5A05-CE5D-89A444DF99BD}"/>
              </a:ext>
            </a:extLst>
          </p:cNvPr>
          <p:cNvPicPr>
            <a:picLocks noChangeAspect="1"/>
          </p:cNvPicPr>
          <p:nvPr/>
        </p:nvPicPr>
        <p:blipFill>
          <a:blip r:embed="rId2">
            <a:extLst>
              <a:ext uri="{28A0092B-C50C-407E-A947-70E740481C1C}">
                <a14:useLocalDpi xmlns:a14="http://schemas.microsoft.com/office/drawing/2010/main" val="0"/>
              </a:ext>
            </a:extLst>
          </a:blip>
          <a:srcRect t="7674" r="2" b="925"/>
          <a:stretch/>
        </p:blipFill>
        <p:spPr>
          <a:xfrm>
            <a:off x="908304" y="2155966"/>
            <a:ext cx="6009855" cy="4153394"/>
          </a:xfrm>
          <a:prstGeom prst="rect">
            <a:avLst/>
          </a:prstGeom>
        </p:spPr>
      </p:pic>
      <p:sp>
        <p:nvSpPr>
          <p:cNvPr id="4" name="İçerik Yer Tutucusu 3">
            <a:extLst>
              <a:ext uri="{FF2B5EF4-FFF2-40B4-BE49-F238E27FC236}">
                <a16:creationId xmlns:a16="http://schemas.microsoft.com/office/drawing/2014/main" id="{CE7FD3CF-FBD2-8DFF-7A40-1EA892E7E2FB}"/>
              </a:ext>
            </a:extLst>
          </p:cNvPr>
          <p:cNvSpPr>
            <a:spLocks noGrp="1"/>
          </p:cNvSpPr>
          <p:nvPr>
            <p:ph idx="1"/>
          </p:nvPr>
        </p:nvSpPr>
        <p:spPr>
          <a:xfrm>
            <a:off x="7411453" y="2478024"/>
            <a:ext cx="3872243" cy="3694176"/>
          </a:xfrm>
        </p:spPr>
        <p:txBody>
          <a:bodyPr vert="horz" lIns="91440" tIns="45720" rIns="91440" bIns="45720" rtlCol="0" anchor="ctr">
            <a:normAutofit/>
          </a:bodyPr>
          <a:lstStyle/>
          <a:p>
            <a:pPr>
              <a:spcAft>
                <a:spcPts val="600"/>
              </a:spcAft>
            </a:pPr>
            <a:r>
              <a:rPr lang="en-US" sz="1800"/>
              <a:t>TürkTraktör firmasında üretim emirlerinin gerçekleştirilememesine sebep olan faktörler incelendiğinde, yapılan pareto analizi sonucunda Parça 1, Parça 3, Parça 4, Parça 5, Parça 6, Parça 11, Parça 12 ve Parça 13’ün karşılanamayan siparişlerin büyük kısmını oluşturan kritik parçalar olduğu görülmüştür.  </a:t>
            </a:r>
          </a:p>
        </p:txBody>
      </p:sp>
    </p:spTree>
    <p:extLst>
      <p:ext uri="{BB962C8B-B14F-4D97-AF65-F5344CB8AC3E}">
        <p14:creationId xmlns:p14="http://schemas.microsoft.com/office/powerpoint/2010/main" val="4366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BA8960-C9F0-A7EC-C0C8-04616A16B2CC}"/>
            </a:ext>
          </a:extLst>
        </p:cNvPr>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CB514D82-D6AD-13A1-042F-B11B639C9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pic>
        <p:nvPicPr>
          <p:cNvPr id="5" name="İçerik Yer Tutucusu 4">
            <a:extLst>
              <a:ext uri="{FF2B5EF4-FFF2-40B4-BE49-F238E27FC236}">
                <a16:creationId xmlns:a16="http://schemas.microsoft.com/office/drawing/2014/main" id="{59AE96FE-AC2B-4EBA-8B71-A7E1BB27F810}"/>
              </a:ext>
            </a:extLst>
          </p:cNvPr>
          <p:cNvPicPr>
            <a:picLocks noChangeAspect="1"/>
          </p:cNvPicPr>
          <p:nvPr/>
        </p:nvPicPr>
        <p:blipFill>
          <a:blip r:embed="rId2">
            <a:extLst>
              <a:ext uri="{28A0092B-C50C-407E-A947-70E740481C1C}">
                <a14:useLocalDpi xmlns:a14="http://schemas.microsoft.com/office/drawing/2010/main" val="0"/>
              </a:ext>
            </a:extLst>
          </a:blip>
          <a:srcRect t="5126" r="2" b="16364"/>
          <a:stretch/>
        </p:blipFill>
        <p:spPr>
          <a:xfrm>
            <a:off x="3522468" y="10"/>
            <a:ext cx="8669532" cy="6857990"/>
          </a:xfrm>
          <a:prstGeom prst="rect">
            <a:avLst/>
          </a:prstGeom>
        </p:spPr>
      </p:pic>
      <p:sp>
        <p:nvSpPr>
          <p:cNvPr id="23" name="Rectangle 13">
            <a:extLst>
              <a:ext uri="{FF2B5EF4-FFF2-40B4-BE49-F238E27FC236}">
                <a16:creationId xmlns:a16="http://schemas.microsoft.com/office/drawing/2014/main" id="{D470BB5A-9E74-ABE1-47BE-89780BFAA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Başlık 1">
            <a:extLst>
              <a:ext uri="{FF2B5EF4-FFF2-40B4-BE49-F238E27FC236}">
                <a16:creationId xmlns:a16="http://schemas.microsoft.com/office/drawing/2014/main" id="{41CCAE17-C69C-4E0D-695A-026AC1314004}"/>
              </a:ext>
            </a:extLst>
          </p:cNvPr>
          <p:cNvSpPr>
            <a:spLocks noGrp="1"/>
          </p:cNvSpPr>
          <p:nvPr>
            <p:ph type="title"/>
          </p:nvPr>
        </p:nvSpPr>
        <p:spPr>
          <a:xfrm>
            <a:off x="371094" y="1161288"/>
            <a:ext cx="3438144" cy="1124712"/>
          </a:xfrm>
        </p:spPr>
        <p:txBody>
          <a:bodyPr anchor="b">
            <a:normAutofit/>
          </a:bodyPr>
          <a:lstStyle/>
          <a:p>
            <a:r>
              <a:rPr lang="tr-TR" sz="2800" dirty="0">
                <a:solidFill>
                  <a:schemeClr val="bg1"/>
                </a:solidFill>
              </a:rPr>
              <a:t>PROBLEM TANIMI</a:t>
            </a:r>
          </a:p>
        </p:txBody>
      </p:sp>
      <p:sp>
        <p:nvSpPr>
          <p:cNvPr id="24" name="Rectangle 15">
            <a:extLst>
              <a:ext uri="{FF2B5EF4-FFF2-40B4-BE49-F238E27FC236}">
                <a16:creationId xmlns:a16="http://schemas.microsoft.com/office/drawing/2014/main" id="{913006AA-733A-0606-CDFC-2A1A7F118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6546E419-53D5-A961-4314-141637AE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DE857C41-2BCB-4A17-3297-54D308337E5B}"/>
              </a:ext>
            </a:extLst>
          </p:cNvPr>
          <p:cNvSpPr txBox="1"/>
          <p:nvPr/>
        </p:nvSpPr>
        <p:spPr>
          <a:xfrm>
            <a:off x="973455" y="280209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3" name="Metin kutusu 2">
            <a:extLst>
              <a:ext uri="{FF2B5EF4-FFF2-40B4-BE49-F238E27FC236}">
                <a16:creationId xmlns:a16="http://schemas.microsoft.com/office/drawing/2014/main" id="{F3CF6A66-0947-7F2D-507F-C95AA3DC656D}"/>
              </a:ext>
            </a:extLst>
          </p:cNvPr>
          <p:cNvSpPr txBox="1"/>
          <p:nvPr/>
        </p:nvSpPr>
        <p:spPr>
          <a:xfrm>
            <a:off x="359663" y="2686818"/>
            <a:ext cx="408374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prstClr val="white"/>
                </a:solidFill>
                <a:effectLst/>
                <a:uLnTx/>
                <a:uFillTx/>
                <a:latin typeface="Neue Haas Grotesk Text Pro"/>
                <a:ea typeface="+mn-ea"/>
                <a:cs typeface="+mn-cs"/>
              </a:rPr>
              <a:t>TürkTraktör'deki</a:t>
            </a: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 süreç ve yönetim aksaklıkları nedeniyle, tedarikçiler tarafından üretim emirleri için gerekli sipariş miktarlarının  zamanında karşılanamadığı tespit edilmiştir.</a:t>
            </a:r>
          </a:p>
        </p:txBody>
      </p:sp>
    </p:spTree>
    <p:extLst>
      <p:ext uri="{BB962C8B-B14F-4D97-AF65-F5344CB8AC3E}">
        <p14:creationId xmlns:p14="http://schemas.microsoft.com/office/powerpoint/2010/main" val="38328821"/>
      </p:ext>
    </p:extLst>
  </p:cSld>
  <p:clrMapOvr>
    <a:masterClrMapping/>
  </p:clrMapOvr>
  <p:transition spd="slow">
    <p:push dir="u"/>
  </p:transition>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4274</TotalTime>
  <Words>1541</Words>
  <Application>Microsoft Macintosh PowerPoint</Application>
  <PresentationFormat>Geniş ekran</PresentationFormat>
  <Paragraphs>175</Paragraphs>
  <Slides>44</Slides>
  <Notes>6</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44</vt:i4>
      </vt:variant>
    </vt:vector>
  </HeadingPairs>
  <TitlesOfParts>
    <vt:vector size="53" baseType="lpstr">
      <vt:lpstr>.AppleSystemUIFont</vt:lpstr>
      <vt:lpstr>Aptos</vt:lpstr>
      <vt:lpstr>Arial</vt:lpstr>
      <vt:lpstr>Avenir Next LT Pro</vt:lpstr>
      <vt:lpstr>Calibri</vt:lpstr>
      <vt:lpstr>Cambria Math</vt:lpstr>
      <vt:lpstr>Neue Haas Grotesk Text Pro</vt:lpstr>
      <vt:lpstr>Times New Roman</vt:lpstr>
      <vt:lpstr>AccentBoxVTI</vt:lpstr>
      <vt:lpstr>PowerPoint Sunusu</vt:lpstr>
      <vt:lpstr>Organizasyon Şeması</vt:lpstr>
      <vt:lpstr>SUNUM PLANI </vt:lpstr>
      <vt:lpstr>MEVCUT DURUM ANALİZİ  TEDARİK ZİNCİRİ İŞ AKIŞI</vt:lpstr>
      <vt:lpstr>MEVCUT DURUM ANALİZİ  TEDARİK ZİNCİRİ İŞ AKIŞI</vt:lpstr>
      <vt:lpstr>PROJE KONUSU</vt:lpstr>
      <vt:lpstr>Balık Kılçığı Diyagramı</vt:lpstr>
      <vt:lpstr>PARETO GRAFİĞİ</vt:lpstr>
      <vt:lpstr>PROBLEM TANIMI</vt:lpstr>
      <vt:lpstr>PowerPoint Sunusu</vt:lpstr>
      <vt:lpstr>Literatür Araştırması</vt:lpstr>
      <vt:lpstr>Literatür Araştırması</vt:lpstr>
      <vt:lpstr>Literatür Taraması</vt:lpstr>
      <vt:lpstr>PowerPoint Sunusu</vt:lpstr>
      <vt:lpstr>ÖNERİLEN ÇÖZÜM YÖNTEMİ  ANALİTİK HİYERARŞİ SÜRECİ ( AHP) YÖNTEMİ </vt:lpstr>
      <vt:lpstr>ÖNERİLEN ÇÖZÜM YÖNTEMİ  ANALİTİK HİYERAŞİ SÜRECİ (AHP)YÖNTEMİ</vt:lpstr>
      <vt:lpstr>ÖNERİLEN ÇÖZÜM YÖNTEMİ  MOORA YÖNTEMİ </vt:lpstr>
      <vt:lpstr>ÖNERİLEN ÇÖZÜM YÖNTEMİ  MOORA YÖNTEMİ</vt:lpstr>
      <vt:lpstr>PowerPoint Sunusu</vt:lpstr>
      <vt:lpstr> ÖNERİLEN ÇÖZÜM YÖNTEMİ  KURAL TABANLI SİSTEMLER </vt:lpstr>
      <vt:lpstr>ÖNERİLEN ÇÖZÜM YÖNTEMİ  ROP (YENİDEN SİPARİŞ NOKTASI)</vt:lpstr>
      <vt:lpstr>ÖNERİLEN ÇÖZÜM YÖNTEMİ  EKONOMİK SİPARİŞ MİKTARI (EOQ) YÖNTEMİ </vt:lpstr>
      <vt:lpstr>METOT UYGULAMASI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FİNAL SUNUMUNA KADAR GERÇEKLEŞTİRİLECEK ÇALIŞMALAR</vt:lpstr>
      <vt:lpstr>PowerPoint Sunusu</vt:lpstr>
      <vt:lpstr>PowerPoint Sunusu</vt:lpstr>
      <vt:lpstr>Bizi Dinlediğiniz İçin Teşekkür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SILA YILDIRIM</dc:creator>
  <cp:lastModifiedBy>SİNEM ŞAHİN</cp:lastModifiedBy>
  <cp:revision>71</cp:revision>
  <dcterms:created xsi:type="dcterms:W3CDTF">2024-11-17T11:27:39Z</dcterms:created>
  <dcterms:modified xsi:type="dcterms:W3CDTF">2025-04-22T05:03:20Z</dcterms:modified>
</cp:coreProperties>
</file>